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852" r:id="rId1"/>
  </p:sldMasterIdLst>
  <p:notesMasterIdLst>
    <p:notesMasterId r:id="rId85"/>
  </p:notesMasterIdLst>
  <p:handoutMasterIdLst>
    <p:handoutMasterId r:id="rId86"/>
  </p:handoutMasterIdLst>
  <p:sldIdLst>
    <p:sldId id="256" r:id="rId2"/>
    <p:sldId id="363" r:id="rId3"/>
    <p:sldId id="374" r:id="rId4"/>
    <p:sldId id="399" r:id="rId5"/>
    <p:sldId id="400" r:id="rId6"/>
    <p:sldId id="364" r:id="rId7"/>
    <p:sldId id="368" r:id="rId8"/>
    <p:sldId id="371" r:id="rId9"/>
    <p:sldId id="369" r:id="rId10"/>
    <p:sldId id="372" r:id="rId11"/>
    <p:sldId id="373" r:id="rId12"/>
    <p:sldId id="370" r:id="rId13"/>
    <p:sldId id="387" r:id="rId14"/>
    <p:sldId id="388" r:id="rId15"/>
    <p:sldId id="375" r:id="rId16"/>
    <p:sldId id="401" r:id="rId17"/>
    <p:sldId id="405" r:id="rId18"/>
    <p:sldId id="406" r:id="rId19"/>
    <p:sldId id="414" r:id="rId20"/>
    <p:sldId id="402" r:id="rId21"/>
    <p:sldId id="407" r:id="rId22"/>
    <p:sldId id="408" r:id="rId23"/>
    <p:sldId id="413" r:id="rId24"/>
    <p:sldId id="403" r:id="rId25"/>
    <p:sldId id="409" r:id="rId26"/>
    <p:sldId id="410" r:id="rId27"/>
    <p:sldId id="404" r:id="rId28"/>
    <p:sldId id="411" r:id="rId29"/>
    <p:sldId id="412" r:id="rId30"/>
    <p:sldId id="365" r:id="rId31"/>
    <p:sldId id="383" r:id="rId32"/>
    <p:sldId id="415" r:id="rId33"/>
    <p:sldId id="377" r:id="rId34"/>
    <p:sldId id="389" r:id="rId35"/>
    <p:sldId id="378" r:id="rId36"/>
    <p:sldId id="390" r:id="rId37"/>
    <p:sldId id="379" r:id="rId38"/>
    <p:sldId id="380" r:id="rId39"/>
    <p:sldId id="381" r:id="rId40"/>
    <p:sldId id="451" r:id="rId41"/>
    <p:sldId id="366" r:id="rId42"/>
    <p:sldId id="417" r:id="rId43"/>
    <p:sldId id="418" r:id="rId44"/>
    <p:sldId id="419" r:id="rId45"/>
    <p:sldId id="416" r:id="rId46"/>
    <p:sldId id="382" r:id="rId47"/>
    <p:sldId id="420" r:id="rId48"/>
    <p:sldId id="421" r:id="rId49"/>
    <p:sldId id="422" r:id="rId50"/>
    <p:sldId id="423" r:id="rId51"/>
    <p:sldId id="395" r:id="rId52"/>
    <p:sldId id="396" r:id="rId53"/>
    <p:sldId id="367" r:id="rId54"/>
    <p:sldId id="384" r:id="rId55"/>
    <p:sldId id="428" r:id="rId56"/>
    <p:sldId id="452" r:id="rId57"/>
    <p:sldId id="450" r:id="rId58"/>
    <p:sldId id="443" r:id="rId59"/>
    <p:sldId id="444" r:id="rId60"/>
    <p:sldId id="429" r:id="rId61"/>
    <p:sldId id="430" r:id="rId62"/>
    <p:sldId id="431" r:id="rId63"/>
    <p:sldId id="432" r:id="rId64"/>
    <p:sldId id="436" r:id="rId65"/>
    <p:sldId id="433" r:id="rId66"/>
    <p:sldId id="437" r:id="rId67"/>
    <p:sldId id="435" r:id="rId68"/>
    <p:sldId id="438" r:id="rId69"/>
    <p:sldId id="434" r:id="rId70"/>
    <p:sldId id="440" r:id="rId71"/>
    <p:sldId id="439" r:id="rId72"/>
    <p:sldId id="441" r:id="rId73"/>
    <p:sldId id="442" r:id="rId74"/>
    <p:sldId id="427" r:id="rId75"/>
    <p:sldId id="446" r:id="rId76"/>
    <p:sldId id="447" r:id="rId77"/>
    <p:sldId id="385" r:id="rId78"/>
    <p:sldId id="445" r:id="rId79"/>
    <p:sldId id="425" r:id="rId80"/>
    <p:sldId id="426" r:id="rId81"/>
    <p:sldId id="424" r:id="rId82"/>
    <p:sldId id="448" r:id="rId83"/>
    <p:sldId id="449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2B"/>
    <a:srgbClr val="FFEF22"/>
    <a:srgbClr val="FCC50A"/>
    <a:srgbClr val="A50021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0196" autoAdjust="0"/>
  </p:normalViewPr>
  <p:slideViewPr>
    <p:cSldViewPr>
      <p:cViewPr>
        <p:scale>
          <a:sx n="140" d="100"/>
          <a:sy n="140" d="100"/>
        </p:scale>
        <p:origin x="1120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2" y="1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74790-7709-4044-896B-A8552E5F7C66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FC6B6-DA38-4ABD-90F2-3DD7ED77D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41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67C71-BBC5-4E69-9C5C-D1DDC50522FE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7686E-062F-494D-A541-971CEDE63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763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96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English units,</a:t>
            </a:r>
            <a:r>
              <a:rPr lang="en-US" baseline="0" dirty="0" smtClean="0"/>
              <a:t> designed like basement with walk out doors, stairs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7.25” rise/7.5” run</a:t>
            </a:r>
          </a:p>
          <a:p>
            <a:endParaRPr lang="en-US" baseline="0" dirty="0" smtClean="0"/>
          </a:p>
          <a:p>
            <a:r>
              <a:rPr lang="en-US" baseline="0" dirty="0" smtClean="0"/>
              <a:t>39’ x 23’ =&gt; interior space ~ 35’x 16’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04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0.8 m =&gt; 32” door</a:t>
            </a:r>
          </a:p>
          <a:p>
            <a:r>
              <a:rPr lang="en-US" dirty="0" smtClean="0"/>
              <a:t>0.9 m =&gt; 36” door</a:t>
            </a:r>
          </a:p>
          <a:p>
            <a:r>
              <a:rPr lang="en-US" dirty="0" smtClean="0"/>
              <a:t>Walls wood framed with 2x4s</a:t>
            </a:r>
            <a:r>
              <a:rPr lang="en-US" baseline="0" dirty="0" smtClean="0"/>
              <a:t> set to 16 in centers, two layers of 5/8” Type X gypsum board with a layer of ½” </a:t>
            </a:r>
            <a:r>
              <a:rPr lang="en-US" baseline="0" dirty="0" err="1" smtClean="0"/>
              <a:t>Durock</a:t>
            </a:r>
            <a:r>
              <a:rPr lang="en-US" baseline="0" dirty="0" smtClean="0"/>
              <a:t> cement board on top</a:t>
            </a:r>
          </a:p>
          <a:p>
            <a:r>
              <a:rPr lang="en-US" baseline="0" dirty="0" smtClean="0"/>
              <a:t>Outer walls on 2</a:t>
            </a:r>
            <a:r>
              <a:rPr lang="en-US" baseline="30000" dirty="0" smtClean="0"/>
              <a:t>nd</a:t>
            </a:r>
            <a:r>
              <a:rPr lang="en-US" baseline="0" dirty="0" smtClean="0"/>
              <a:t> floor had 7/16” OSB and 5/16” fiber cement lap siding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3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2’ x 2’ about 6” above the 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87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Propane supply for commercial</a:t>
            </a:r>
            <a:r>
              <a:rPr lang="en-US" baseline="0" dirty="0" smtClean="0"/>
              <a:t> industrial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16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 into</a:t>
            </a:r>
            <a:r>
              <a:rPr lang="en-US" baseline="0" dirty="0" smtClean="0"/>
              <a:t> each part of apparatus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06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Floor plan</a:t>
            </a:r>
            <a:r>
              <a:rPr lang="en-US" baseline="0" dirty="0" smtClean="0"/>
              <a:t>s with each type of instrumentation highlighted, uncertainty described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37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6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44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5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8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19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7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80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30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9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probe in doorway centered and spaced 10” apart with top one 3” below soffit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66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53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2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07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0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7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-- Nine experiments part of larger set of experiments, everything from cold flow tests with </a:t>
            </a:r>
            <a:r>
              <a:rPr lang="en-US" baseline="0" dirty="0" err="1" smtClean="0"/>
              <a:t>ppv</a:t>
            </a:r>
            <a:r>
              <a:rPr lang="en-US" baseline="0" dirty="0" smtClean="0"/>
              <a:t> fans to nine burner tests, to tests with much larger fuel loads, as pictured here</a:t>
            </a:r>
          </a:p>
          <a:p>
            <a:r>
              <a:rPr lang="en-US" baseline="0" dirty="0" smtClean="0"/>
              <a:t>-- Three gas burners with propane as the fuel used for each fire; controlled by high-precision turn valves, total displaced gas volume measured by rotary gas meter</a:t>
            </a:r>
          </a:p>
          <a:p>
            <a:r>
              <a:rPr lang="en-US" baseline="0" dirty="0" smtClean="0"/>
              <a:t>-- Different doors and vents opened during tests to change ventilation within the compartment</a:t>
            </a:r>
          </a:p>
          <a:p>
            <a:r>
              <a:rPr lang="en-US" baseline="0" dirty="0" smtClean="0"/>
              <a:t>-- While gas temperature, velocity, carbon dioxide/O2 concentrations, and heat flux were measured at different points throughout</a:t>
            </a:r>
          </a:p>
        </p:txBody>
      </p:sp>
    </p:spTree>
    <p:extLst>
      <p:ext uri="{BB962C8B-B14F-4D97-AF65-F5344CB8AC3E}">
        <p14:creationId xmlns:p14="http://schemas.microsoft.com/office/powerpoint/2010/main" val="2030499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66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89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</a:t>
            </a:r>
            <a:r>
              <a:rPr lang="en-US" dirty="0" err="1" smtClean="0"/>
              <a:t>h_k</a:t>
            </a:r>
            <a:r>
              <a:rPr lang="en-US" dirty="0" smtClean="0"/>
              <a:t> is the effective heat transfer coefficient; calculated</a:t>
            </a:r>
            <a:r>
              <a:rPr lang="en-US" baseline="0" dirty="0" smtClean="0"/>
              <a:t> by k/thickness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 A_T is total area of compartment enclosing surfaces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623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  <a:r>
              <a:rPr lang="en-US" baseline="0" dirty="0" smtClean="0"/>
              <a:t> 3 minutes between burner ignitions</a:t>
            </a:r>
          </a:p>
          <a:p>
            <a:r>
              <a:rPr lang="en-US" baseline="0" dirty="0" smtClean="0"/>
              <a:t>About 60 seconds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first door</a:t>
            </a:r>
          </a:p>
          <a:p>
            <a:r>
              <a:rPr lang="en-US" baseline="0" dirty="0" smtClean="0"/>
              <a:t>2 minutes until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double door</a:t>
            </a:r>
          </a:p>
          <a:p>
            <a:r>
              <a:rPr lang="en-US" baseline="0" dirty="0" smtClean="0"/>
              <a:t>60 seconds until rear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15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  <a:r>
              <a:rPr lang="en-US" baseline="0" dirty="0" smtClean="0"/>
              <a:t> 2 minutes between south door and first burner off</a:t>
            </a:r>
          </a:p>
          <a:p>
            <a:r>
              <a:rPr lang="en-US" baseline="0" dirty="0" smtClean="0"/>
              <a:t>~ 2 minutes between next burners being extinguished</a:t>
            </a:r>
          </a:p>
          <a:p>
            <a:r>
              <a:rPr lang="en-US" baseline="0" dirty="0" smtClean="0"/>
              <a:t>~ PPV after the test to help cool down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2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81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2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28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3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-- CFD model fire-drive flow; solves a form of </a:t>
            </a:r>
            <a:r>
              <a:rPr lang="en-US" baseline="0" dirty="0" err="1" smtClean="0"/>
              <a:t>navier</a:t>
            </a:r>
            <a:r>
              <a:rPr lang="en-US" baseline="0" dirty="0" smtClean="0"/>
              <a:t> stokes equations for low-speed (Ma &lt; 0.3), thermally driven flows with emphasis on smoke &amp; heat transport from fires</a:t>
            </a:r>
          </a:p>
          <a:p>
            <a:r>
              <a:rPr lang="en-US" baseline="0" dirty="0" smtClean="0"/>
              <a:t>-- Most popular program used by FPEs to predict fire dynamics and smoke movement for potential fire scenarios</a:t>
            </a:r>
          </a:p>
          <a:p>
            <a:r>
              <a:rPr lang="en-US" baseline="0" dirty="0" smtClean="0"/>
              <a:t>-- </a:t>
            </a:r>
            <a:r>
              <a:rPr lang="en-US" dirty="0" smtClean="0"/>
              <a:t>Evaluation crucial to determine limitations and acceptable uses of FDS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71881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Pictures of </a:t>
            </a:r>
            <a:r>
              <a:rPr lang="en-US" dirty="0" err="1" smtClean="0"/>
              <a:t>smokeview</a:t>
            </a:r>
            <a:r>
              <a:rPr lang="en-US" dirty="0" smtClean="0"/>
              <a:t>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364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baseline="0" dirty="0" smtClean="0"/>
              <a:t> Using laws of mass, momentum, and energy conservation</a:t>
            </a:r>
            <a:r>
              <a:rPr lang="mr-IN" baseline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4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baseline="0" dirty="0" smtClean="0"/>
              <a:t> Using laws of mass, momentum, and energy conservation</a:t>
            </a:r>
            <a:r>
              <a:rPr lang="mr-IN" baseline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</a:t>
            </a:r>
            <a:r>
              <a:rPr lang="en-US" dirty="0" err="1" smtClean="0"/>
              <a:t>cp</a:t>
            </a:r>
            <a:r>
              <a:rPr lang="en-US" dirty="0" smtClean="0"/>
              <a:t> specific heat of surrounding 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58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Equally</a:t>
            </a:r>
            <a:r>
              <a:rPr lang="en-US" baseline="0" dirty="0" smtClean="0"/>
              <a:t> sized meshes per simulation to utilize MPI-</a:t>
            </a:r>
            <a:r>
              <a:rPr lang="en-US" baseline="0" dirty="0" err="1" smtClean="0"/>
              <a:t>parallell</a:t>
            </a:r>
            <a:r>
              <a:rPr lang="en-US" baseline="0" dirty="0" smtClean="0"/>
              <a:t> processing on multi-processor Linux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36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99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99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590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6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-- Verification: numerical model being solved correctly, </a:t>
            </a:r>
          </a:p>
          <a:p>
            <a:r>
              <a:rPr lang="en-US" baseline="0" dirty="0" smtClean="0"/>
              <a:t>-- Validation: checks that the governing equations are appropriate for specific application being modeled </a:t>
            </a:r>
          </a:p>
          <a:p>
            <a:r>
              <a:rPr lang="en-US" baseline="0" dirty="0" smtClean="0"/>
              <a:t>-- 52 FDS experiments, handful are in residential size structures, none in two-story </a:t>
            </a:r>
          </a:p>
        </p:txBody>
      </p:sp>
    </p:spTree>
    <p:extLst>
      <p:ext uri="{BB962C8B-B14F-4D97-AF65-F5344CB8AC3E}">
        <p14:creationId xmlns:p14="http://schemas.microsoft.com/office/powerpoint/2010/main" val="17928714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</a:t>
            </a:r>
            <a:r>
              <a:rPr lang="en-US" dirty="0" err="1" smtClean="0"/>
              <a:t>Smokeview</a:t>
            </a:r>
            <a:r>
              <a:rPr lang="en-US" dirty="0" smtClean="0"/>
              <a:t> pictures; grid</a:t>
            </a:r>
          </a:p>
          <a:p>
            <a:r>
              <a:rPr lang="en-US" dirty="0" smtClean="0"/>
              <a:t>-- Equally</a:t>
            </a:r>
            <a:r>
              <a:rPr lang="en-US" baseline="0" dirty="0" smtClean="0"/>
              <a:t> sized meshes per simulation to utilize MPI-</a:t>
            </a:r>
            <a:r>
              <a:rPr lang="en-US" baseline="0" dirty="0" err="1" smtClean="0"/>
              <a:t>parallell</a:t>
            </a:r>
            <a:r>
              <a:rPr lang="en-US" baseline="0" dirty="0" smtClean="0"/>
              <a:t> processing on multi-processor Linux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377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Reaction mechanism</a:t>
            </a:r>
            <a:r>
              <a:rPr lang="en-US" baseline="0" dirty="0" smtClean="0"/>
              <a:t>s for combustion in all simulations default mixing controlled, simple chemistry model</a:t>
            </a:r>
          </a:p>
          <a:p>
            <a:r>
              <a:rPr lang="en-US" baseline="0" dirty="0" smtClean="0"/>
              <a:t>-- </a:t>
            </a:r>
            <a:r>
              <a:rPr lang="en-US" baseline="0" dirty="0" err="1" smtClean="0"/>
              <a:t>Smokeview</a:t>
            </a:r>
            <a:r>
              <a:rPr lang="en-US" baseline="0" dirty="0" smtClean="0"/>
              <a:t> picture of burners</a:t>
            </a:r>
          </a:p>
          <a:p>
            <a:r>
              <a:rPr lang="en-US" baseline="0" dirty="0" smtClean="0"/>
              <a:t>-- Value of Delta </a:t>
            </a:r>
            <a:r>
              <a:rPr lang="en-US" baseline="0" dirty="0" err="1" smtClean="0"/>
              <a:t>h_c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464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Add correct refs to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878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207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Hot gas layer T, ceiling jet T, individual TCs in TC arrays, CO2 and O2 concentrations, Gas velocity, total heat flux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043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assume ln(M/E)</a:t>
            </a:r>
            <a:r>
              <a:rPr lang="en-US" baseline="0" dirty="0" smtClean="0"/>
              <a:t> is normally distributed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838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assume ln(M/E)</a:t>
            </a:r>
            <a:r>
              <a:rPr lang="en-US" baseline="0" dirty="0" smtClean="0"/>
              <a:t> is normally distributed</a:t>
            </a:r>
          </a:p>
          <a:p>
            <a:r>
              <a:rPr lang="en-US" baseline="0" dirty="0" smtClean="0"/>
              <a:t>-- know sigma 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448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Example</a:t>
            </a:r>
            <a:r>
              <a:rPr lang="en-US" baseline="0" dirty="0" smtClean="0"/>
              <a:t> from FDS Validation Guide?</a:t>
            </a:r>
          </a:p>
          <a:p>
            <a:r>
              <a:rPr lang="en-US" baseline="0" dirty="0" smtClean="0"/>
              <a:t>-- describe gray points; solid lines expected values, dashed lines +/-,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223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Picture of HGL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8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45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Pictures of structures?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555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794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239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62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869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81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734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890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64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405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 2x2x4 blocks,</a:t>
            </a:r>
            <a:r>
              <a:rPr lang="en-US" baseline="0" dirty="0" smtClean="0"/>
              <a:t> single story, picture is of the north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626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016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974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07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143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820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of course the audience!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02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3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Entire structure - 24’x40’</a:t>
            </a:r>
          </a:p>
          <a:p>
            <a:r>
              <a:rPr lang="en-US" baseline="0" dirty="0" smtClean="0"/>
              <a:t>Front and back rooms </a:t>
            </a:r>
            <a:r>
              <a:rPr lang="mr-IN" baseline="0" dirty="0" smtClean="0"/>
              <a:t>–</a:t>
            </a:r>
            <a:r>
              <a:rPr lang="en-US" baseline="0" dirty="0" smtClean="0"/>
              <a:t> 20’x12’, middle room 12’x10’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highlight doorways, sealed off room, ceiling height</a:t>
            </a:r>
          </a:p>
        </p:txBody>
      </p:sp>
    </p:spTree>
    <p:extLst>
      <p:ext uri="{BB962C8B-B14F-4D97-AF65-F5344CB8AC3E}">
        <p14:creationId xmlns:p14="http://schemas.microsoft.com/office/powerpoint/2010/main" val="57184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North side of structure;</a:t>
            </a:r>
            <a:r>
              <a:rPr lang="en-US" baseline="0" dirty="0" smtClean="0"/>
              <a:t> big differentiating factor between this and east structure is second story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-- notice ground floor similar to single-story structure 2x2x4 blocks, double doors on north side</a:t>
            </a:r>
          </a:p>
          <a:p>
            <a:endParaRPr lang="en-US" dirty="0" smtClean="0"/>
          </a:p>
          <a:p>
            <a:r>
              <a:rPr lang="en-US" dirty="0" smtClean="0"/>
              <a:t>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1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5" name="Picture 17" descr="Maryland-enfp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" y="52449"/>
            <a:ext cx="850392" cy="82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 descr="Maryland-informal300dpi1x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475" y="59375"/>
            <a:ext cx="822960" cy="8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686800" y="65502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849D370-6F8F-4150-A490-2493F66FC232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1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B1A337B-AFE4-4293-B64C-D5E8BA8488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7" name="Picture 17" descr="Maryland-enfp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" y="52449"/>
            <a:ext cx="850392" cy="82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 descr="Maryland-informal300dpi1x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475" y="59375"/>
            <a:ext cx="822960" cy="8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686800" y="65502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849D370-6F8F-4150-A490-2493F66FC232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0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90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7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44005"/>
            <a:ext cx="9144000" cy="1754326"/>
          </a:xfrm>
        </p:spPr>
        <p:txBody>
          <a:bodyPr wrap="square">
            <a:spAutoFit/>
          </a:bodyPr>
          <a:lstStyle/>
          <a:p>
            <a:r>
              <a:rPr lang="en-US" sz="3600" dirty="0" smtClean="0"/>
              <a:t>Analysis of Propane Gas Fire Experiments and Simulations in Residential Scale Structures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762000" y="4495800"/>
            <a:ext cx="7696201" cy="1778949"/>
          </a:xfrm>
        </p:spPr>
        <p:txBody>
          <a:bodyPr>
            <a:spAutoFit/>
          </a:bodyPr>
          <a:lstStyle/>
          <a:p>
            <a:r>
              <a:rPr lang="en-US" sz="2800" dirty="0" smtClean="0"/>
              <a:t>Joseph M. Willi</a:t>
            </a:r>
            <a:endParaRPr lang="en-US" sz="2800" dirty="0" smtClean="0"/>
          </a:p>
          <a:p>
            <a:r>
              <a:rPr lang="en-US" sz="2000" dirty="0"/>
              <a:t>Master of Science Thesis </a:t>
            </a:r>
            <a:r>
              <a:rPr lang="en-US" sz="2000" dirty="0" smtClean="0"/>
              <a:t>Defense</a:t>
            </a:r>
          </a:p>
          <a:p>
            <a:r>
              <a:rPr lang="en-US" sz="2000" dirty="0" smtClean="0"/>
              <a:t>May</a:t>
            </a:r>
            <a:r>
              <a:rPr lang="en-US" sz="2000" dirty="0" smtClean="0"/>
              <a:t> 5, </a:t>
            </a:r>
            <a:r>
              <a:rPr lang="en-US" sz="2000" dirty="0"/>
              <a:t>2017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606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8991600" cy="46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3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3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propane gas burners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86000"/>
            <a:ext cx="6248400" cy="42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Provided by propane supply truck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33750" r="22500" b="20000"/>
          <a:stretch/>
        </p:blipFill>
        <p:spPr>
          <a:xfrm>
            <a:off x="947318" y="2438400"/>
            <a:ext cx="7249363" cy="39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ontrolled and measured at rotary gas meter </a:t>
            </a:r>
          </a:p>
          <a:p>
            <a:r>
              <a:rPr lang="en-US" dirty="0" smtClean="0"/>
              <a:t>8% uncertainty associated with HRR measurement [1]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3750" b="8750"/>
          <a:stretch/>
        </p:blipFill>
        <p:spPr>
          <a:xfrm>
            <a:off x="2743200" y="3689838"/>
            <a:ext cx="5755654" cy="29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6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Thermocouples</a:t>
            </a:r>
          </a:p>
          <a:p>
            <a:r>
              <a:rPr lang="en-US" dirty="0" smtClean="0"/>
              <a:t>Gas species concentrations</a:t>
            </a:r>
          </a:p>
          <a:p>
            <a:r>
              <a:rPr lang="en-US" dirty="0" smtClean="0"/>
              <a:t>Bi-directional probes</a:t>
            </a:r>
          </a:p>
          <a:p>
            <a:r>
              <a:rPr lang="en-US" dirty="0" smtClean="0"/>
              <a:t>Heat flux gauges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Thermocouples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Bare-bead, type K from OMEGA Engineering Inc. </a:t>
            </a:r>
          </a:p>
          <a:p>
            <a:r>
              <a:rPr lang="en-US" dirty="0" smtClean="0"/>
              <a:t>Eight thermocouples per array, spaced 1 </a:t>
            </a:r>
            <a:r>
              <a:rPr lang="en-US" dirty="0" err="1" smtClean="0"/>
              <a:t>ft</a:t>
            </a:r>
            <a:r>
              <a:rPr lang="en-US" dirty="0" smtClean="0"/>
              <a:t> apart with top 1 in below ceiling</a:t>
            </a:r>
          </a:p>
          <a:p>
            <a:r>
              <a:rPr lang="en-US" dirty="0" smtClean="0"/>
              <a:t>Total expanded uncertainty 15 % [2,3]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1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Thermocouple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mtClean="0"/>
              <a:t>East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2362200" y="31242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09800" y="51054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43400" y="33528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781800" y="3110573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748130" y="5001948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Thermocouple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8787"/>
            <a:ext cx="8382000" cy="50592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1447800" y="5755796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429000" y="4150242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715000" y="41148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Thermocouple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187"/>
            <a:ext cx="8763000" cy="510477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5943600" y="28956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943600" y="5006732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057400" y="28956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Introduction</a:t>
            </a:r>
            <a:endParaRPr lang="en-US" dirty="0"/>
          </a:p>
          <a:p>
            <a:pPr algn="just"/>
            <a:r>
              <a:rPr lang="en-US" dirty="0" smtClean="0"/>
              <a:t>Experimental Setup</a:t>
            </a:r>
            <a:endParaRPr lang="en-US" dirty="0"/>
          </a:p>
          <a:p>
            <a:pPr algn="just"/>
            <a:r>
              <a:rPr lang="en-US" dirty="0" smtClean="0"/>
              <a:t>Experimental Procedures</a:t>
            </a:r>
            <a:endParaRPr lang="en-US" dirty="0"/>
          </a:p>
          <a:p>
            <a:pPr algn="just"/>
            <a:r>
              <a:rPr lang="en-US" dirty="0" smtClean="0"/>
              <a:t>FDS Simulation Description</a:t>
            </a:r>
            <a:endParaRPr lang="en-US" dirty="0"/>
          </a:p>
          <a:p>
            <a:pPr algn="just"/>
            <a:r>
              <a:rPr lang="en-US" dirty="0" smtClean="0"/>
              <a:t>Results and Discussion</a:t>
            </a:r>
            <a:endParaRPr lang="en-US" dirty="0"/>
          </a:p>
          <a:p>
            <a:pPr algn="just"/>
            <a:r>
              <a:rPr lang="en-US" dirty="0" smtClean="0"/>
              <a:t>Summary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15669"/>
            <a:ext cx="8229600" cy="646331"/>
          </a:xfrm>
          <a:prstGeom prst="rect">
            <a:avLst/>
          </a:prstGeom>
        </p:spPr>
        <p:txBody>
          <a:bodyPr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600" dirty="0" smtClean="0"/>
              <a:t>Overview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4955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Gas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7391400" cy="4525963"/>
          </a:xfrm>
        </p:spPr>
        <p:txBody>
          <a:bodyPr/>
          <a:lstStyle/>
          <a:p>
            <a:r>
              <a:rPr lang="en-US" sz="2400" dirty="0"/>
              <a:t>S</a:t>
            </a:r>
            <a:r>
              <a:rPr lang="en-US" sz="2400" dirty="0" smtClean="0"/>
              <a:t>ystem from California Analytical Instruments, Inc.</a:t>
            </a:r>
          </a:p>
          <a:p>
            <a:r>
              <a:rPr lang="en-US" sz="2400" dirty="0" smtClean="0"/>
              <a:t>Pulled through 3/8” stainless steel tubing located  4 </a:t>
            </a:r>
            <a:r>
              <a:rPr lang="en-US" sz="2400" dirty="0" err="1" smtClean="0"/>
              <a:t>ft</a:t>
            </a:r>
            <a:r>
              <a:rPr lang="en-US" sz="2400" dirty="0" smtClean="0"/>
              <a:t> above floor through filter to cool sample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otal expanded uncertainty </a:t>
            </a:r>
            <a:r>
              <a:rPr lang="mr-IN" sz="2400" dirty="0" smtClean="0"/>
              <a:t>–</a:t>
            </a:r>
            <a:r>
              <a:rPr lang="en-US" sz="2400" dirty="0" smtClean="0"/>
              <a:t> 12 % [3]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/>
          <a:stretch/>
        </p:blipFill>
        <p:spPr>
          <a:xfrm rot="16200000">
            <a:off x="52004" y="3529400"/>
            <a:ext cx="3248798" cy="2743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"/>
          <a:stretch/>
        </p:blipFill>
        <p:spPr>
          <a:xfrm rot="16200000">
            <a:off x="5295901" y="3238500"/>
            <a:ext cx="38862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8"/>
          <a:stretch/>
        </p:blipFill>
        <p:spPr>
          <a:xfrm rot="16200000">
            <a:off x="2836472" y="3742426"/>
            <a:ext cx="3248800" cy="2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4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Gas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mtClean="0"/>
              <a:t>East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209800" y="51054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781800" y="3110573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17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Gas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8787"/>
            <a:ext cx="8382000" cy="505921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1447800" y="5755796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Gas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187"/>
            <a:ext cx="8763000" cy="51047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769242" y="5745164"/>
            <a:ext cx="955158" cy="889058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Bi-Directional Probes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381999" cy="4525963"/>
          </a:xfrm>
        </p:spPr>
        <p:txBody>
          <a:bodyPr/>
          <a:lstStyle/>
          <a:p>
            <a:r>
              <a:rPr lang="en-US" sz="2800" dirty="0" smtClean="0"/>
              <a:t>BDPs with pressure transducers from </a:t>
            </a:r>
            <a:r>
              <a:rPr lang="en-US" sz="2800" dirty="0" err="1" smtClean="0"/>
              <a:t>Setra</a:t>
            </a:r>
            <a:r>
              <a:rPr lang="en-US" sz="2800" dirty="0" smtClean="0"/>
              <a:t> Systems</a:t>
            </a:r>
          </a:p>
          <a:p>
            <a:r>
              <a:rPr lang="en-US" sz="2800" dirty="0" smtClean="0"/>
              <a:t>East Structure: three probes centered in roof vent</a:t>
            </a:r>
          </a:p>
          <a:p>
            <a:r>
              <a:rPr lang="en-US" sz="2800" dirty="0" smtClean="0"/>
              <a:t>West Structure: eight probes centered in doorway</a:t>
            </a:r>
          </a:p>
          <a:p>
            <a:r>
              <a:rPr lang="en-US" sz="2800" dirty="0" smtClean="0"/>
              <a:t>14 % to 22 % uncertainty [4]                               (18 % used for analysis)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122265"/>
            <a:ext cx="3048000" cy="2583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41453"/>
            <a:ext cx="2209799" cy="35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BDP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mtClean="0"/>
              <a:t>East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4607442" y="3110572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8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BDP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187"/>
            <a:ext cx="8763000" cy="510477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810000" y="5800788"/>
            <a:ext cx="914400" cy="812010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8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Total Heat 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Water-cooled, Schmidt-</a:t>
            </a:r>
            <a:r>
              <a:rPr lang="en-US" sz="2800" dirty="0" err="1" smtClean="0"/>
              <a:t>Boelter</a:t>
            </a:r>
            <a:r>
              <a:rPr lang="en-US" sz="2800" dirty="0" smtClean="0"/>
              <a:t> total heat flux gauges</a:t>
            </a:r>
          </a:p>
          <a:p>
            <a:r>
              <a:rPr lang="en-US" sz="2800" dirty="0" smtClean="0"/>
              <a:t>East Structure: single gauge 6” above floor, facing ceiling</a:t>
            </a:r>
          </a:p>
          <a:p>
            <a:r>
              <a:rPr lang="en-US" sz="2800" dirty="0" smtClean="0"/>
              <a:t>West Structure: pair of gauges 3’ 3” above floor, one facing ceiling, one facing wall</a:t>
            </a:r>
          </a:p>
          <a:p>
            <a:r>
              <a:rPr lang="en-US" sz="2800" dirty="0" smtClean="0"/>
              <a:t>Total expanded uncertainty </a:t>
            </a:r>
            <a:r>
              <a:rPr lang="mr-IN" sz="2800" dirty="0" smtClean="0"/>
              <a:t>–</a:t>
            </a:r>
            <a:r>
              <a:rPr lang="en-US" sz="2800" dirty="0" smtClean="0"/>
              <a:t> 8 % [6]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344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Heat Flux Gauges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mtClean="0"/>
              <a:t>East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209800" y="51054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43400" y="33528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781800" y="3110573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748130" y="5001948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73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Heat Flux Gauges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West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224"/>
            <a:ext cx="8763000" cy="510477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4724400" y="5953188"/>
            <a:ext cx="914400" cy="85877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05000" y="5181600"/>
            <a:ext cx="914400" cy="85877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15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05200"/>
            <a:ext cx="4572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Nine experiments in two structures</a:t>
            </a:r>
          </a:p>
          <a:p>
            <a:r>
              <a:rPr lang="en-US" dirty="0" smtClean="0"/>
              <a:t>Propane gas burners used as fire source</a:t>
            </a:r>
          </a:p>
          <a:p>
            <a:r>
              <a:rPr lang="en-US" dirty="0" smtClean="0"/>
              <a:t>Doors and other vents opened and closed to change ventilation</a:t>
            </a:r>
          </a:p>
          <a:p>
            <a:r>
              <a:rPr lang="en-US" dirty="0" smtClean="0"/>
              <a:t>FDS (version 6.5.3)                      simulations of each                    experiment</a:t>
            </a:r>
          </a:p>
        </p:txBody>
      </p:sp>
    </p:spTree>
    <p:extLst>
      <p:ext uri="{BB962C8B-B14F-4D97-AF65-F5344CB8AC3E}">
        <p14:creationId xmlns:p14="http://schemas.microsoft.com/office/powerpoint/2010/main" val="15746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Experimental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6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8763000" cy="5798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mtClean="0"/>
              <a:t>Overview of Experiments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76201" y="1524000"/>
            <a:ext cx="8763000" cy="1447800"/>
          </a:xfrm>
          <a:prstGeom prst="rect">
            <a:avLst/>
          </a:prstGeom>
          <a:noFill/>
          <a:ln w="57150">
            <a:solidFill>
              <a:srgbClr val="FFE52B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6199" y="3086100"/>
            <a:ext cx="8763001" cy="1714500"/>
          </a:xfrm>
          <a:prstGeom prst="rect">
            <a:avLst/>
          </a:prstGeom>
          <a:noFill/>
          <a:ln w="57150">
            <a:solidFill>
              <a:srgbClr val="FFE52B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6199" y="5005848"/>
            <a:ext cx="8763001" cy="1699752"/>
          </a:xfrm>
          <a:prstGeom prst="rect">
            <a:avLst/>
          </a:prstGeom>
          <a:noFill/>
          <a:ln w="57150">
            <a:solidFill>
              <a:srgbClr val="FFE52B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/>
          <a:lstStyle/>
          <a:p>
            <a:r>
              <a:rPr lang="en-US" sz="2800" dirty="0"/>
              <a:t>E</a:t>
            </a:r>
            <a:r>
              <a:rPr lang="en-US" sz="2800" dirty="0" smtClean="0"/>
              <a:t>stimated </a:t>
            </a:r>
            <a:r>
              <a:rPr lang="en-US" sz="2800" dirty="0"/>
              <a:t>via McCaffrey, </a:t>
            </a:r>
            <a:r>
              <a:rPr lang="en-US" sz="2800" dirty="0" err="1"/>
              <a:t>Quintiere</a:t>
            </a:r>
            <a:r>
              <a:rPr lang="en-US" sz="2800" dirty="0"/>
              <a:t>, and </a:t>
            </a:r>
            <a:r>
              <a:rPr lang="en-US" sz="2800" dirty="0" err="1"/>
              <a:t>Harkleroad</a:t>
            </a:r>
            <a:r>
              <a:rPr lang="en-US" sz="2800" dirty="0"/>
              <a:t> (MQH) </a:t>
            </a:r>
            <a:r>
              <a:rPr lang="en-US" sz="2800" dirty="0" smtClean="0"/>
              <a:t>correlation [7]: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HGL temperatures estimated using thermocouple data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38400"/>
            <a:ext cx="4805816" cy="2033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014"/>
          </a:xfrm>
        </p:spPr>
        <p:txBody>
          <a:bodyPr/>
          <a:lstStyle/>
          <a:p>
            <a:r>
              <a:rPr lang="en-US" sz="4200" dirty="0" smtClean="0"/>
              <a:t>Tests </a:t>
            </a:r>
            <a:r>
              <a:rPr lang="en-US" sz="4200" smtClean="0"/>
              <a:t>2-4 Heat Release Rate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147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96" y="3231112"/>
            <a:ext cx="7064957" cy="35506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2-4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4" y="1244293"/>
            <a:ext cx="6227576" cy="18799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886200" y="3808093"/>
            <a:ext cx="198699" cy="992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20582888">
            <a:off x="1837480" y="4180536"/>
            <a:ext cx="837236" cy="14137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76600" y="4207193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76600" y="4528187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17178977">
            <a:off x="2637526" y="4368854"/>
            <a:ext cx="198679" cy="3048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6840" y="1774956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26840" y="2041606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26840" y="2336327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7720" y="2569380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77720" y="2821662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703738" y="3952987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8719904" y="5766461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8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96" y="3231112"/>
            <a:ext cx="7064957" cy="35506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2-4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44293"/>
            <a:ext cx="5257800" cy="18703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913239" y="3878871"/>
            <a:ext cx="130215" cy="2359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20711172">
            <a:off x="1837480" y="4198337"/>
            <a:ext cx="837236" cy="14137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891054" y="4231232"/>
            <a:ext cx="304800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6840" y="1774956"/>
            <a:ext cx="52071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26840" y="2037693"/>
            <a:ext cx="52071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26840" y="2300430"/>
            <a:ext cx="5207160" cy="7756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3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  <p:bldP spid="17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189061"/>
            <a:ext cx="6172199" cy="36496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19200"/>
            <a:ext cx="6324600" cy="167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26840" y="1805118"/>
            <a:ext cx="61215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33800" y="3581400"/>
            <a:ext cx="635160" cy="1524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245260" y="3594357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20526009">
            <a:off x="5512729" y="3586286"/>
            <a:ext cx="183944" cy="2002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019800" y="4609252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78660" y="4609253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39620" y="20797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5519" y="23083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03040" y="25908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763000" y="3962400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975440" y="4699675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981686" y="5159968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708036" y="5791200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189061"/>
            <a:ext cx="6172199" cy="36496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19200"/>
            <a:ext cx="6553200" cy="1767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03040" y="18288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077200" y="5084768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077200" y="4636257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19800" y="4634875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20526009">
            <a:off x="5512729" y="3586286"/>
            <a:ext cx="183944" cy="2002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53920" y="20797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9207" y="23845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8600" y="26670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4" y="3314292"/>
            <a:ext cx="5987005" cy="352730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6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76200" y="1219200"/>
            <a:ext cx="5105400" cy="2057400"/>
            <a:chOff x="76200" y="1219200"/>
            <a:chExt cx="5105400" cy="20252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b="3489"/>
            <a:stretch/>
          </p:blipFill>
          <p:spPr>
            <a:xfrm>
              <a:off x="76200" y="1219200"/>
              <a:ext cx="5105400" cy="10933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/>
            <a:srcRect t="21643"/>
            <a:stretch/>
          </p:blipFill>
          <p:spPr>
            <a:xfrm>
              <a:off x="76200" y="2349608"/>
              <a:ext cx="5105400" cy="894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5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1148707"/>
            <a:ext cx="6019263" cy="262199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2" y="3987474"/>
            <a:ext cx="5538108" cy="279432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22 &amp; 23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751" y="1066800"/>
            <a:ext cx="3729049" cy="3962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5486400" y="1473801"/>
            <a:ext cx="3505200" cy="3931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410200" y="458724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06656" y="4431427"/>
            <a:ext cx="3505200" cy="310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450675" y="4055034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489944" y="1877626"/>
            <a:ext cx="3505200" cy="4083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472223" y="228600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50675" y="2668756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431767" y="304800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412858" y="3860083"/>
            <a:ext cx="3505200" cy="310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410200" y="3657600"/>
            <a:ext cx="3505200" cy="2784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0" y="3499248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77438" y="2970163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85800" y="2937661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835043" y="1643674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191000" y="2476592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835043" y="3124200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 rot="5400000">
            <a:off x="980775" y="4673265"/>
            <a:ext cx="594360" cy="4223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913732" y="4572000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 rot="19611058">
            <a:off x="4941892" y="5934972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 rot="20081929">
            <a:off x="5166386" y="5669567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081477" y="5080904"/>
            <a:ext cx="1014523" cy="634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486400" y="3429000"/>
            <a:ext cx="3505200" cy="2784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357923" y="5055064"/>
            <a:ext cx="228600" cy="1509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8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24 &amp; 25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5964058" cy="2590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945579"/>
            <a:ext cx="5638801" cy="2907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116" y="1027043"/>
            <a:ext cx="3942884" cy="37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Fire Dynamics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r>
              <a:rPr lang="en-US" sz="2800" dirty="0" smtClean="0"/>
              <a:t>CFD model of fire-driven fluid flow emphasis on smoke and heat transport from fires</a:t>
            </a:r>
          </a:p>
          <a:p>
            <a:r>
              <a:rPr lang="en-US" sz="2800" dirty="0" smtClean="0"/>
              <a:t>Developed </a:t>
            </a:r>
            <a:r>
              <a:rPr lang="en-US" sz="2800" dirty="0"/>
              <a:t>and maintained by NIST</a:t>
            </a:r>
          </a:p>
          <a:p>
            <a:r>
              <a:rPr lang="en-US" sz="2800" dirty="0" smtClean="0"/>
              <a:t>Evaluation of program well documented by NIST in verification and validation guides [1,2]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102160"/>
            <a:ext cx="4279900" cy="2494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0" y="4102160"/>
            <a:ext cx="44196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24 &amp; 25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0"/>
            <a:ext cx="5964058" cy="2590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945579"/>
            <a:ext cx="5638801" cy="2907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116" y="1027043"/>
            <a:ext cx="3942884" cy="37735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 rot="696851">
            <a:off x="5150382" y="4926320"/>
            <a:ext cx="890067" cy="6423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066800" y="4495800"/>
            <a:ext cx="533400" cy="9036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29200" y="6037770"/>
            <a:ext cx="304800" cy="2106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1342" y="4511744"/>
            <a:ext cx="228601" cy="2522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71500" y="2967326"/>
            <a:ext cx="3048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676758" y="3468593"/>
            <a:ext cx="304800" cy="189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6199" y="3505200"/>
            <a:ext cx="304800" cy="189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912305" y="1676400"/>
            <a:ext cx="304800" cy="189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95526" y="3151610"/>
            <a:ext cx="304800" cy="189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300326" y="4374585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334000" y="3962400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257800" y="3723515"/>
            <a:ext cx="3767474" cy="3150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04183" y="3541088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76526" y="3143067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334000" y="2723436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334000" y="2310086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61286" y="1884413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319423" y="1471886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78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FDS Simulation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Computational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Simulation domain divided into 3D rectangular computational cells</a:t>
            </a:r>
            <a:endParaRPr lang="en-US" dirty="0" smtClean="0">
              <a:sym typeface="Wingdings"/>
            </a:endParaRPr>
          </a:p>
          <a:p>
            <a:r>
              <a:rPr lang="en-US" dirty="0" smtClean="0"/>
              <a:t>Gas density, </a:t>
            </a:r>
            <a:r>
              <a:rPr lang="en-US" dirty="0"/>
              <a:t>velocity, temperature, pressure, species concentration </a:t>
            </a:r>
            <a:r>
              <a:rPr lang="en-US" dirty="0" smtClean="0"/>
              <a:t>calculated within </a:t>
            </a:r>
            <a:r>
              <a:rPr lang="en-US" dirty="0"/>
              <a:t>each </a:t>
            </a:r>
            <a:r>
              <a:rPr lang="en-US" dirty="0" smtClean="0"/>
              <a:t>grid cell 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822"/>
            <a:ext cx="9144000" cy="218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800"/>
            <a:ext cx="9144000" cy="21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Computational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Smaller cells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higher resolution</a:t>
            </a:r>
          </a:p>
          <a:p>
            <a:r>
              <a:rPr lang="en-US" dirty="0" smtClean="0"/>
              <a:t>More cells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higher computational cost </a:t>
            </a:r>
          </a:p>
          <a:p>
            <a:r>
              <a:rPr lang="en-US" dirty="0" smtClean="0">
                <a:sym typeface="Wingdings"/>
              </a:rPr>
              <a:t>How should the grid cell size be selected?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800"/>
            <a:ext cx="9144000" cy="21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7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Grid Cell Size Selection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3058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FDS User Guide describes calculating non-dimensional expression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b="0" dirty="0" smtClean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sz="2800" dirty="0" smtClean="0"/>
                  <a:t> for </a:t>
                </a:r>
                <a:r>
                  <a:rPr lang="en-US" sz="2800" dirty="0"/>
                  <a:t>buoyant plume simulations </a:t>
                </a:r>
                <a:r>
                  <a:rPr lang="en-US" sz="2800" dirty="0" smtClean="0"/>
                  <a:t>in which</a:t>
                </a:r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/>
                  <a:t>S</a:t>
                </a:r>
                <a:r>
                  <a:rPr lang="en-US" sz="2800" dirty="0" smtClean="0"/>
                  <a:t>uggested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values from 4 to 16 generate adequate results [18]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05800" cy="4525963"/>
              </a:xfrm>
              <a:blipFill rotWithShape="0">
                <a:blip r:embed="rId3"/>
                <a:stretch>
                  <a:fillRect l="-1321" t="-1482" r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124200"/>
            <a:ext cx="3657600" cy="15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Grid Cell </a:t>
            </a:r>
            <a:r>
              <a:rPr lang="en-US" smtClean="0"/>
              <a:t>Size Selection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305800" cy="4525963"/>
              </a:xfrm>
            </p:spPr>
            <p:txBody>
              <a:bodyPr/>
              <a:lstStyle/>
              <a:p>
                <a:r>
                  <a:rPr lang="en-US" dirty="0" smtClean="0">
                    <a:sym typeface="Wingdings"/>
                  </a:rPr>
                  <a:t>Mesh sensitivity study performed for Test 4 &amp; 25 simulations</a:t>
                </a:r>
              </a:p>
              <a:p>
                <a:r>
                  <a:rPr lang="en-US" dirty="0" smtClean="0">
                    <a:sym typeface="Wingdings"/>
                  </a:rPr>
                  <a:t>Coarse (14 cm), medium (10 cm), and fine (5 cm or 7 cm) meshes</a:t>
                </a:r>
              </a:p>
              <a:p>
                <a:r>
                  <a:rPr lang="en-US" dirty="0" smtClean="0">
                    <a:sym typeface="Wingdings"/>
                  </a:rPr>
                  <a:t>Correspond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values of:</a:t>
                </a:r>
              </a:p>
              <a:p>
                <a:pPr lvl="1"/>
                <a:r>
                  <a:rPr lang="en-US" dirty="0" smtClean="0"/>
                  <a:t>5 to 7 for coarse grid</a:t>
                </a:r>
              </a:p>
              <a:p>
                <a:pPr lvl="1"/>
                <a:r>
                  <a:rPr lang="en-US" dirty="0" smtClean="0"/>
                  <a:t>8 to 11 for medium grid</a:t>
                </a:r>
              </a:p>
              <a:p>
                <a:pPr lvl="1"/>
                <a:r>
                  <a:rPr lang="en-US" dirty="0" smtClean="0"/>
                  <a:t>15 to 20 for fine grid</a:t>
                </a:r>
                <a:endParaRPr lang="en-US" dirty="0">
                  <a:sym typeface="Wingdings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dirty="0" smtClean="0">
                    <a:sym typeface="Wingdings"/>
                  </a:rPr>
                  <a:t> similar for East and West simulations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305800" cy="4525963"/>
              </a:xfrm>
              <a:blipFill rotWithShape="0">
                <a:blip r:embed="rId3"/>
                <a:stretch>
                  <a:fillRect l="-1687" t="-1752" r="-2568" b="-2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0"/>
            <a:ext cx="8686800" cy="5212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558800"/>
          </a:xfrm>
        </p:spPr>
        <p:txBody>
          <a:bodyPr/>
          <a:lstStyle/>
          <a:p>
            <a:r>
              <a:rPr lang="en-US" sz="2800" dirty="0" smtClean="0"/>
              <a:t>East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Ceiling Jet Temperature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06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0"/>
            <a:ext cx="8686800" cy="5212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533400"/>
          </a:xfrm>
        </p:spPr>
        <p:txBody>
          <a:bodyPr/>
          <a:lstStyle/>
          <a:p>
            <a:r>
              <a:rPr lang="en-US" sz="2800" dirty="0" smtClean="0"/>
              <a:t>East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Oxygen Concentration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25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199"/>
            <a:ext cx="8722032" cy="5233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609600"/>
          </a:xfrm>
        </p:spPr>
        <p:txBody>
          <a:bodyPr/>
          <a:lstStyle/>
          <a:p>
            <a:r>
              <a:rPr lang="en-US" sz="2800" dirty="0" smtClean="0"/>
              <a:t>West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Ceiling Jet Temperature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45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8763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7200"/>
          </a:xfrm>
        </p:spPr>
        <p:txBody>
          <a:bodyPr/>
          <a:lstStyle/>
          <a:p>
            <a:r>
              <a:rPr lang="en-US" sz="2800" dirty="0" smtClean="0"/>
              <a:t>West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Oxygen Concentration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00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Verification vs.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Verification checks the math</a:t>
            </a:r>
          </a:p>
          <a:p>
            <a:r>
              <a:rPr lang="en-US" dirty="0" smtClean="0"/>
              <a:t>Validation checks the physics</a:t>
            </a:r>
          </a:p>
          <a:p>
            <a:r>
              <a:rPr lang="en-US" dirty="0" smtClean="0"/>
              <a:t>Compare model results to experimental measurements</a:t>
            </a:r>
          </a:p>
          <a:p>
            <a:r>
              <a:rPr lang="en-US" dirty="0" smtClean="0"/>
              <a:t>52 experiments documented in FDS Validation Guide</a:t>
            </a:r>
          </a:p>
          <a:p>
            <a:r>
              <a:rPr lang="en-US" dirty="0" smtClean="0"/>
              <a:t>Nine burner tests will provide crucial addition to validation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Grid Cell Size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sz="2800" dirty="0" smtClean="0">
                <a:sym typeface="Wingdings"/>
              </a:rPr>
              <a:t>Run times:</a:t>
            </a:r>
          </a:p>
          <a:p>
            <a:endParaRPr lang="en-US" sz="2800" dirty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ym typeface="Wingdings"/>
              </a:rPr>
              <a:t>Medium grid cell size selected (10 cm)</a:t>
            </a:r>
          </a:p>
          <a:p>
            <a:r>
              <a:rPr lang="en-US" sz="2800" dirty="0" smtClean="0">
                <a:sym typeface="Wingdings"/>
              </a:rPr>
              <a:t>East Structure: 336,000 computational cells</a:t>
            </a:r>
          </a:p>
          <a:p>
            <a:r>
              <a:rPr lang="en-US" sz="2800" dirty="0" smtClean="0">
                <a:sym typeface="Wingdings"/>
              </a:rPr>
              <a:t>West Structure: 604,800 computational cells</a:t>
            </a:r>
          </a:p>
          <a:p>
            <a:r>
              <a:rPr lang="en-US" sz="2800" dirty="0" smtClean="0">
                <a:sym typeface="Wingdings"/>
              </a:rPr>
              <a:t>Cells divided into eight equally sized meshes</a:t>
            </a:r>
          </a:p>
          <a:p>
            <a:endParaRPr lang="en-US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63" y="2133600"/>
            <a:ext cx="575327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Source Fire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Steel sides, top surface specified mass flux of propane based 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ingle-step reaction mechanism: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4626283"/>
            <a:ext cx="7086600" cy="593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2" y="2604347"/>
            <a:ext cx="2691275" cy="11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Other Defined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800" dirty="0"/>
              <a:t>Four materials were defined using MATL </a:t>
            </a:r>
            <a:r>
              <a:rPr lang="en-US" sz="2800" dirty="0" err="1"/>
              <a:t>namelist</a:t>
            </a:r>
            <a:r>
              <a:rPr lang="en-US" sz="2800" dirty="0"/>
              <a:t> group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Instrumentation </a:t>
            </a:r>
            <a:r>
              <a:rPr lang="en-US" sz="2800" dirty="0"/>
              <a:t>defined using FDS </a:t>
            </a:r>
            <a:r>
              <a:rPr lang="en-US" sz="2800" dirty="0" smtClean="0"/>
              <a:t>devices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28" y="2362200"/>
            <a:ext cx="7046343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4876800"/>
            <a:ext cx="5410200" cy="18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Types of Data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71799"/>
          </a:xfrm>
        </p:spPr>
        <p:txBody>
          <a:bodyPr/>
          <a:lstStyle/>
          <a:p>
            <a:r>
              <a:rPr lang="en-US" dirty="0" smtClean="0"/>
              <a:t>Two types of plots presented for each data quantity</a:t>
            </a:r>
          </a:p>
          <a:p>
            <a:pPr lvl="1"/>
            <a:r>
              <a:rPr lang="en-US" dirty="0" smtClean="0"/>
              <a:t>Experimental and FDS simulation data plots</a:t>
            </a:r>
          </a:p>
          <a:p>
            <a:pPr lvl="1"/>
            <a:r>
              <a:rPr lang="en-US" dirty="0" smtClean="0"/>
              <a:t>Summary log/log scatter plots similar to those presented in FDS Validation Guide [ref]</a:t>
            </a:r>
          </a:p>
          <a:p>
            <a:r>
              <a:rPr lang="en-US" dirty="0" smtClean="0"/>
              <a:t>Log/log plots intended to summarize uncertainty of model in predicting specific measurement</a:t>
            </a:r>
          </a:p>
          <a:p>
            <a:r>
              <a:rPr lang="en-US" dirty="0" smtClean="0"/>
              <a:t>Summary plots exclude data from      Tests 2-4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29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467343"/>
            <a:ext cx="3962400" cy="11422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, calculate mean and standard deviation of distribution by calculating</a:t>
                </a:r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Assume                is normally distributed      </a:t>
                </a:r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</a:t>
                </a:r>
                <a:r>
                  <a:rPr lang="en-US" sz="2400" dirty="0" smtClean="0"/>
                  <a:t>(</a:t>
                </a:r>
                <a:r>
                  <a:rPr lang="en-US" sz="2400" i="1" dirty="0" smtClean="0"/>
                  <a:t>Note: assumption tested for each type of interest by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 </a:t>
                </a:r>
                <a:r>
                  <a:rPr lang="en-US" sz="2400" i="1" dirty="0" smtClean="0"/>
                  <a:t>    FDS developers)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3688" r="65384" b="29330"/>
          <a:stretch/>
        </p:blipFill>
        <p:spPr>
          <a:xfrm>
            <a:off x="2324099" y="3657600"/>
            <a:ext cx="1333501" cy="4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Standard deviation of log of a normally distributed random variable approximately equal to standard deviation divided by its mean</a:t>
            </a:r>
          </a:p>
          <a:p>
            <a:r>
              <a:rPr lang="en-US" sz="2800" dirty="0" smtClean="0"/>
              <a:t>Least squares estimate of standard distribution of combined distribution defined as 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Impose constraint that 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62400"/>
            <a:ext cx="6400800" cy="10267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657600" y="5361434"/>
            <a:ext cx="1828800" cy="1096644"/>
            <a:chOff x="2667000" y="5392422"/>
            <a:chExt cx="1828800" cy="1096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t="27794" r="83962" b="16618"/>
            <a:stretch/>
          </p:blipFill>
          <p:spPr>
            <a:xfrm>
              <a:off x="3810000" y="5682318"/>
              <a:ext cx="685800" cy="6454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16038" r="74528"/>
            <a:stretch/>
          </p:blipFill>
          <p:spPr>
            <a:xfrm flipH="1">
              <a:off x="3352800" y="5392422"/>
              <a:ext cx="457200" cy="109664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t="20785" r="91667" b="25788"/>
            <a:stretch/>
          </p:blipFill>
          <p:spPr>
            <a:xfrm>
              <a:off x="2667000" y="5682317"/>
              <a:ext cx="685800" cy="645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73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And a bias factor can be estimated by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2133600"/>
            <a:ext cx="4038600" cy="10966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3962400"/>
            <a:ext cx="5715000" cy="1234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8" r="92667" b="25928"/>
          <a:stretch/>
        </p:blipFill>
        <p:spPr>
          <a:xfrm>
            <a:off x="2035224" y="5514004"/>
            <a:ext cx="4191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678298"/>
            <a:ext cx="739775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615604"/>
            <a:ext cx="968424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200" dirty="0" smtClean="0"/>
              <a:t>HGL Temperature Estimation</a:t>
            </a:r>
            <a:endParaRPr lang="en-US" sz="4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Smoke-laden upper layer</a:t>
                </a:r>
              </a:p>
              <a:p>
                <a:r>
                  <a:rPr lang="en-US" dirty="0" smtClean="0"/>
                  <a:t>Using vertical temperature profile from each thermocouple array [23], HGL temperature and depth can be estimated</a:t>
                </a:r>
              </a:p>
              <a:p>
                <a:r>
                  <a:rPr lang="en-US" dirty="0" smtClean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/>
                  <a:t> as floor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 smtClean="0"/>
                  <a:t> as room’s ceiling 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 smtClean="0"/>
                  <a:t> : upper layer temperature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 : lower layer temperature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r>
                  <a:rPr lang="en-US" dirty="0" smtClean="0"/>
                  <a:t> the HGL interface height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 b="-8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3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809168"/>
            <a:ext cx="3657601" cy="972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823" y="4169517"/>
            <a:ext cx="3292353" cy="91139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81200" y="2057400"/>
            <a:ext cx="5181600" cy="1716073"/>
            <a:chOff x="1981200" y="2093927"/>
            <a:chExt cx="5181600" cy="17160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845426"/>
              <a:ext cx="5181600" cy="96457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093927"/>
              <a:ext cx="5181600" cy="89395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Begin by computing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 smtClean="0"/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And use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 smtClean="0"/>
                  <a:t> 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 smtClean="0"/>
                  <a:t> is temperature from lowest thermocouple and  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 smtClean="0"/>
                  <a:t> is the average upper layer temperature defined by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4200" kern="0" smtClean="0"/>
              <a:t>HGL Temperature Estimation</a:t>
            </a:r>
            <a:endParaRPr lang="en-US" sz="4200" kern="0" dirty="0"/>
          </a:p>
        </p:txBody>
      </p:sp>
    </p:spTree>
    <p:extLst>
      <p:ext uri="{BB962C8B-B14F-4D97-AF65-F5344CB8AC3E}">
        <p14:creationId xmlns:p14="http://schemas.microsoft.com/office/powerpoint/2010/main" val="6028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HGL Data Plot </a:t>
            </a:r>
            <a:r>
              <a:rPr lang="mr-IN" dirty="0" smtClean="0"/>
              <a:t>–</a:t>
            </a:r>
            <a:r>
              <a:rPr lang="en-US" dirty="0" smtClean="0"/>
              <a:t> Test 22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HGL Summary 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Ceiling Jet Data Plot </a:t>
            </a:r>
            <a:r>
              <a:rPr lang="mr-IN" sz="4000" dirty="0" smtClean="0"/>
              <a:t>–</a:t>
            </a:r>
            <a:r>
              <a:rPr lang="en-US" sz="4000" dirty="0" smtClean="0"/>
              <a:t> Test 4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Ceiling Jet Summary 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TC Array Data Plot </a:t>
            </a:r>
            <a:r>
              <a:rPr lang="mr-IN" dirty="0" smtClean="0"/>
              <a:t>–</a:t>
            </a:r>
            <a:r>
              <a:rPr lang="en-US" dirty="0" smtClean="0"/>
              <a:t> Test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TC Array Summary Plot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1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3400" dirty="0"/>
              <a:t>O</a:t>
            </a:r>
            <a:r>
              <a:rPr lang="en-US" sz="3400" baseline="-25000" dirty="0"/>
              <a:t>2</a:t>
            </a:r>
            <a:r>
              <a:rPr lang="en-US" sz="3400" dirty="0"/>
              <a:t> Concentration</a:t>
            </a:r>
            <a:r>
              <a:rPr lang="en-US" sz="3400" dirty="0" smtClean="0"/>
              <a:t> Data Plot </a:t>
            </a:r>
            <a:r>
              <a:rPr lang="mr-IN" sz="3400" dirty="0" smtClean="0"/>
              <a:t>–</a:t>
            </a:r>
            <a:r>
              <a:rPr lang="en-US" sz="3400" dirty="0" smtClean="0"/>
              <a:t> Test 24</a:t>
            </a:r>
            <a:endParaRPr lang="en-US" sz="3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5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900" dirty="0" smtClean="0"/>
              <a:t>O</a:t>
            </a:r>
            <a:r>
              <a:rPr lang="en-US" sz="3900" baseline="-25000" dirty="0" smtClean="0"/>
              <a:t>2</a:t>
            </a:r>
            <a:r>
              <a:rPr lang="en-US" sz="3900" dirty="0" smtClean="0"/>
              <a:t> Concentration Summary Plot</a:t>
            </a:r>
            <a:endParaRPr lang="en-US" sz="3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400" dirty="0" smtClean="0"/>
              <a:t>CO</a:t>
            </a:r>
            <a:r>
              <a:rPr lang="en-US" sz="3400" baseline="-25000" dirty="0" smtClean="0"/>
              <a:t>2</a:t>
            </a:r>
            <a:r>
              <a:rPr lang="en-US" sz="3400" dirty="0" smtClean="0"/>
              <a:t> </a:t>
            </a:r>
            <a:r>
              <a:rPr lang="en-US" sz="3400" dirty="0"/>
              <a:t>Concentration</a:t>
            </a:r>
            <a:r>
              <a:rPr lang="en-US" sz="3400" dirty="0" smtClean="0"/>
              <a:t> Data Plot </a:t>
            </a:r>
            <a:r>
              <a:rPr lang="mr-IN" sz="3400" dirty="0" smtClean="0"/>
              <a:t>–</a:t>
            </a:r>
            <a:r>
              <a:rPr lang="en-US" sz="3400" dirty="0" smtClean="0"/>
              <a:t> Test 6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700" smtClean="0"/>
              <a:t>CO</a:t>
            </a:r>
            <a:r>
              <a:rPr lang="en-US" sz="3700" baseline="-25000" smtClean="0"/>
              <a:t>2</a:t>
            </a:r>
            <a:r>
              <a:rPr lang="en-US" sz="3700" smtClean="0"/>
              <a:t> Concentration Summary </a:t>
            </a:r>
            <a:r>
              <a:rPr lang="en-US" sz="3700" dirty="0" smtClean="0"/>
              <a:t>Plot</a:t>
            </a:r>
            <a:endParaRPr lang="en-US" sz="3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2" y="1752600"/>
            <a:ext cx="8525876" cy="4297362"/>
          </a:xfrm>
        </p:spPr>
      </p:pic>
    </p:spTree>
    <p:extLst>
      <p:ext uri="{BB962C8B-B14F-4D97-AF65-F5344CB8AC3E}">
        <p14:creationId xmlns:p14="http://schemas.microsoft.com/office/powerpoint/2010/main" val="179327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Gas Velocity Data Plot </a:t>
            </a:r>
            <a:r>
              <a:rPr lang="mr-IN" sz="4000" dirty="0" smtClean="0"/>
              <a:t>–</a:t>
            </a:r>
            <a:r>
              <a:rPr lang="en-US" sz="4000" dirty="0" smtClean="0"/>
              <a:t> Test 6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9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Gas Velocity Summary 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Heat Flux Data Plot </a:t>
            </a:r>
            <a:r>
              <a:rPr lang="mr-IN" dirty="0" smtClean="0"/>
              <a:t>–</a:t>
            </a:r>
            <a:r>
              <a:rPr lang="en-US" dirty="0" smtClean="0"/>
              <a:t> Test 3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3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Heat Flux Summary 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Summary of Results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29" y="1600200"/>
            <a:ext cx="564874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Summary of Results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Agreement between experimental data and FDS model data</a:t>
            </a:r>
          </a:p>
          <a:p>
            <a:r>
              <a:rPr lang="en-US" dirty="0" smtClean="0"/>
              <a:t>HGL, ceiling jet, and heat flux better than expected</a:t>
            </a:r>
          </a:p>
          <a:p>
            <a:r>
              <a:rPr lang="en-US" dirty="0" smtClean="0"/>
              <a:t>Gas species model bias worse than value from FDS Validation Guide; relative model standard deviation 0.01 or 0.02 worse</a:t>
            </a:r>
          </a:p>
          <a:p>
            <a:r>
              <a:rPr lang="en-US" dirty="0" smtClean="0"/>
              <a:t>Gas velocity contains largest discrepancy </a:t>
            </a:r>
          </a:p>
        </p:txBody>
      </p:sp>
    </p:spTree>
    <p:extLst>
      <p:ext uri="{BB962C8B-B14F-4D97-AF65-F5344CB8AC3E}">
        <p14:creationId xmlns:p14="http://schemas.microsoft.com/office/powerpoint/2010/main" val="13151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Summary of Results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Discrepancy in gas velocity values could be a result of </a:t>
            </a:r>
          </a:p>
          <a:p>
            <a:pPr lvl="1"/>
            <a:r>
              <a:rPr lang="en-US" dirty="0" smtClean="0"/>
              <a:t>Conducted outdoors</a:t>
            </a:r>
          </a:p>
          <a:p>
            <a:pPr lvl="1"/>
            <a:r>
              <a:rPr lang="en-US" dirty="0" smtClean="0"/>
              <a:t>BDPs had the highest </a:t>
            </a:r>
            <a:r>
              <a:rPr lang="en-US" dirty="0" err="1" smtClean="0"/>
              <a:t>exp</a:t>
            </a:r>
            <a:r>
              <a:rPr lang="en-US" dirty="0" smtClean="0"/>
              <a:t> uncertainty</a:t>
            </a:r>
          </a:p>
          <a:p>
            <a:pPr lvl="1"/>
            <a:r>
              <a:rPr lang="en-US" dirty="0" smtClean="0"/>
              <a:t>LES CFD models limited when it comes to turbulent gas flow at fine resolutions</a:t>
            </a:r>
          </a:p>
        </p:txBody>
      </p:sp>
    </p:spTree>
    <p:extLst>
      <p:ext uri="{BB962C8B-B14F-4D97-AF65-F5344CB8AC3E}">
        <p14:creationId xmlns:p14="http://schemas.microsoft.com/office/powerpoint/2010/main" val="140092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Agreement between experimental data and FDS model data</a:t>
            </a:r>
          </a:p>
          <a:p>
            <a:r>
              <a:rPr lang="en-US" dirty="0" smtClean="0"/>
              <a:t>HGL, ceiling jet, and heat flux better than expected</a:t>
            </a:r>
          </a:p>
          <a:p>
            <a:r>
              <a:rPr lang="en-US" dirty="0" smtClean="0"/>
              <a:t>Gas species model bias worse than value from FDS Validation Guide; relative model standard deviation 0.01 or 0.02 worse</a:t>
            </a:r>
          </a:p>
          <a:p>
            <a:r>
              <a:rPr lang="en-US" dirty="0" smtClean="0"/>
              <a:t>Gas velocity big discrepancy </a:t>
            </a:r>
          </a:p>
        </p:txBody>
      </p:sp>
    </p:spTree>
    <p:extLst>
      <p:ext uri="{BB962C8B-B14F-4D97-AF65-F5344CB8AC3E}">
        <p14:creationId xmlns:p14="http://schemas.microsoft.com/office/powerpoint/2010/main" val="11677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experiments added in most recent version of FDS Validation 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44"/>
          <a:stretch/>
        </p:blipFill>
        <p:spPr>
          <a:xfrm>
            <a:off x="1447800" y="2819400"/>
            <a:ext cx="6248400" cy="315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Acknowledgements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7071"/>
            <a:ext cx="8229600" cy="4525963"/>
          </a:xfrm>
        </p:spPr>
        <p:txBody>
          <a:bodyPr/>
          <a:lstStyle/>
          <a:p>
            <a:r>
              <a:rPr lang="en-US" sz="2400" dirty="0" smtClean="0"/>
              <a:t>NIST and specifically the following individuals</a:t>
            </a:r>
          </a:p>
          <a:p>
            <a:pPr lvl="1"/>
            <a:r>
              <a:rPr lang="en-US" sz="2400" dirty="0" smtClean="0"/>
              <a:t>Dan </a:t>
            </a:r>
            <a:r>
              <a:rPr lang="en-US" sz="2400" dirty="0" err="1" smtClean="0"/>
              <a:t>Madrzykowski</a:t>
            </a:r>
            <a:endParaRPr lang="en-US" sz="2400" dirty="0" smtClean="0"/>
          </a:p>
          <a:p>
            <a:pPr lvl="1"/>
            <a:r>
              <a:rPr lang="en-US" sz="2400" dirty="0" smtClean="0"/>
              <a:t>Kristopher </a:t>
            </a:r>
            <a:r>
              <a:rPr lang="en-US" sz="2400" dirty="0" err="1" smtClean="0"/>
              <a:t>Overholt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Roy McLane</a:t>
            </a:r>
          </a:p>
          <a:p>
            <a:pPr lvl="1"/>
            <a:r>
              <a:rPr lang="en-US" sz="2400" dirty="0" smtClean="0"/>
              <a:t>Keith Stakes</a:t>
            </a:r>
          </a:p>
          <a:p>
            <a:pPr lvl="1"/>
            <a:r>
              <a:rPr lang="en-US" sz="2400" dirty="0" smtClean="0"/>
              <a:t>Craig Weinschenk</a:t>
            </a:r>
          </a:p>
          <a:p>
            <a:r>
              <a:rPr lang="en-US" sz="2400" dirty="0" smtClean="0"/>
              <a:t>Delaware County Emergency Services Training Center, namely Deputy Director </a:t>
            </a:r>
            <a:r>
              <a:rPr lang="en-US" sz="2400" dirty="0" err="1" smtClean="0"/>
              <a:t>Kerby</a:t>
            </a:r>
            <a:r>
              <a:rPr lang="en-US" sz="2400" dirty="0" smtClean="0"/>
              <a:t> Kerber</a:t>
            </a:r>
          </a:p>
          <a:p>
            <a:r>
              <a:rPr lang="en-US" sz="2400" dirty="0" smtClean="0"/>
              <a:t>Kevin </a:t>
            </a:r>
            <a:r>
              <a:rPr lang="en-US" sz="2400" dirty="0" err="1" smtClean="0"/>
              <a:t>McGrattan</a:t>
            </a:r>
            <a:r>
              <a:rPr lang="en-US" sz="2400" dirty="0" smtClean="0"/>
              <a:t> of NIST</a:t>
            </a:r>
          </a:p>
          <a:p>
            <a:r>
              <a:rPr lang="en-US" sz="2400" dirty="0" smtClean="0"/>
              <a:t>Dr. James </a:t>
            </a:r>
            <a:r>
              <a:rPr lang="en-US" sz="2400" dirty="0" err="1" smtClean="0"/>
              <a:t>Milke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Dr. Arnaud </a:t>
            </a:r>
            <a:r>
              <a:rPr lang="en-US" sz="2400" dirty="0" err="1" smtClean="0"/>
              <a:t>Trouv</a:t>
            </a:r>
            <a:r>
              <a:rPr lang="en-US" sz="2400" dirty="0" err="1"/>
              <a:t>é</a:t>
            </a:r>
            <a:r>
              <a:rPr lang="en-US" sz="2400" dirty="0" smtClean="0"/>
              <a:t> &amp; Dr. Craig Weinschenk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248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0" y="1219200"/>
            <a:ext cx="8855440" cy="5154492"/>
          </a:xfrm>
        </p:spPr>
      </p:pic>
    </p:spTree>
    <p:extLst>
      <p:ext uri="{BB962C8B-B14F-4D97-AF65-F5344CB8AC3E}">
        <p14:creationId xmlns:p14="http://schemas.microsoft.com/office/powerpoint/2010/main" val="92101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Timing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4293862"/>
            <a:ext cx="5410200" cy="18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  K. </a:t>
            </a:r>
            <a:r>
              <a:rPr lang="en-US" dirty="0" err="1"/>
              <a:t>McGrattan</a:t>
            </a:r>
            <a:r>
              <a:rPr lang="en-US" dirty="0"/>
              <a:t>, S. </a:t>
            </a:r>
            <a:r>
              <a:rPr lang="en-US" dirty="0" err="1"/>
              <a:t>Hostikka</a:t>
            </a:r>
            <a:r>
              <a:rPr lang="en-US" dirty="0"/>
              <a:t>, R. McDermott, J. Floyd, C. Weinschenk, and K. </a:t>
            </a:r>
            <a:r>
              <a:rPr lang="en-US" dirty="0" err="1"/>
              <a:t>Overholt</a:t>
            </a:r>
            <a:r>
              <a:rPr lang="en-US" dirty="0"/>
              <a:t>. Fire Dynamics Simulator, Technical Reference Guide, Volume 2: Verification. National Institute of Standards and Technology, Gaithersburg, Maryland, USA, and VTT Technical Research Centre of Finland, Espoo, Fin- land, sixth edition, September 2013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[4]  K. </a:t>
            </a:r>
            <a:r>
              <a:rPr lang="en-US" dirty="0" err="1"/>
              <a:t>McGrattan</a:t>
            </a:r>
            <a:r>
              <a:rPr lang="en-US" dirty="0"/>
              <a:t>, S. </a:t>
            </a:r>
            <a:r>
              <a:rPr lang="en-US" dirty="0" err="1"/>
              <a:t>Hostikka</a:t>
            </a:r>
            <a:r>
              <a:rPr lang="en-US" dirty="0"/>
              <a:t>, R. McDermott, J. Floyd, C. Weinschenk, and K. </a:t>
            </a:r>
            <a:r>
              <a:rPr lang="en-US" dirty="0" err="1"/>
              <a:t>Overholt</a:t>
            </a:r>
            <a:r>
              <a:rPr lang="en-US" dirty="0"/>
              <a:t>. Fire Dynamics Simulator, Technical Reference Guide, Volume 3: Validation. National Institute of Standards and Technology, Gaithersburg, Maryland, USA, and VTT Technical Research Centre of Finland, Espoo, Fin- land, sixth edition, September 2013.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[3] K</a:t>
            </a:r>
            <a:r>
              <a:rPr lang="en-US" dirty="0"/>
              <a:t>. </a:t>
            </a:r>
            <a:r>
              <a:rPr lang="en-US" dirty="0" err="1"/>
              <a:t>McGrattan</a:t>
            </a:r>
            <a:r>
              <a:rPr lang="en-US" dirty="0"/>
              <a:t>, S. </a:t>
            </a:r>
            <a:r>
              <a:rPr lang="en-US" dirty="0" err="1"/>
              <a:t>Hostikka</a:t>
            </a:r>
            <a:r>
              <a:rPr lang="en-US" dirty="0"/>
              <a:t>, R. McDermott, J. Floyd, C. Weinschenk, and K. </a:t>
            </a:r>
            <a:r>
              <a:rPr lang="en-US" dirty="0" err="1"/>
              <a:t>Overholt</a:t>
            </a:r>
            <a:r>
              <a:rPr lang="en-US" dirty="0"/>
              <a:t>. Fire Dynamics Simulator, User’s Guide. National Institute of Standards and Technology, Gaithersburg, Maryland, USA, and VTT Technical Research Centre of Finland, Espoo, Finland, sixth edition, September 2013.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1</a:t>
            </a:r>
            <a:r>
              <a:rPr lang="en-US" dirty="0" smtClean="0"/>
              <a:t>] </a:t>
            </a:r>
            <a:r>
              <a:rPr lang="en-US" dirty="0"/>
              <a:t> </a:t>
            </a:r>
            <a:r>
              <a:rPr lang="en-US" dirty="0" err="1"/>
              <a:t>Romet</a:t>
            </a:r>
            <a:r>
              <a:rPr lang="en-US" dirty="0"/>
              <a:t> Limited, East Mississauga, Ontario. Rotary Gas Meter RM3000 </a:t>
            </a:r>
            <a:r>
              <a:rPr lang="en-US" dirty="0"/>
              <a:t> </a:t>
            </a:r>
          </a:p>
          <a:p>
            <a:r>
              <a:rPr lang="en-US" dirty="0" smtClean="0"/>
              <a:t>        Technical </a:t>
            </a:r>
            <a:r>
              <a:rPr lang="en-US" dirty="0"/>
              <a:t>Specification, 2014</a:t>
            </a:r>
            <a:r>
              <a:rPr lang="en-US" dirty="0" smtClean="0"/>
              <a:t>.</a:t>
            </a:r>
          </a:p>
          <a:p>
            <a:r>
              <a:rPr lang="en-US" dirty="0" smtClean="0"/>
              <a:t>  [</a:t>
            </a:r>
            <a:r>
              <a:rPr lang="en-US" dirty="0"/>
              <a:t>2</a:t>
            </a:r>
            <a:r>
              <a:rPr lang="en-US" dirty="0" smtClean="0"/>
              <a:t>] </a:t>
            </a:r>
            <a:r>
              <a:rPr lang="en-US" dirty="0"/>
              <a:t> L.G. Blevins. Behavior of bare and aspirated thermocouples in </a:t>
            </a:r>
          </a:p>
          <a:p>
            <a:r>
              <a:rPr lang="en-US" dirty="0" smtClean="0"/>
              <a:t>        compartment </a:t>
            </a:r>
            <a:r>
              <a:rPr lang="en-US" dirty="0"/>
              <a:t>fires. In National Heat Transfer Conference, </a:t>
            </a:r>
            <a:r>
              <a:rPr lang="en-US" dirty="0" smtClean="0"/>
              <a:t>33</a:t>
            </a:r>
            <a:r>
              <a:rPr lang="en-US" baseline="30000" dirty="0" smtClean="0"/>
              <a:t>rd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Proceedings</a:t>
            </a:r>
            <a:r>
              <a:rPr lang="en-US" dirty="0"/>
              <a:t>, pages 15–17, 1999. </a:t>
            </a:r>
          </a:p>
          <a:p>
            <a:r>
              <a:rPr lang="en-US" dirty="0" smtClean="0"/>
              <a:t>  [</a:t>
            </a:r>
            <a:r>
              <a:rPr lang="en-US" dirty="0"/>
              <a:t>3</a:t>
            </a:r>
            <a:r>
              <a:rPr lang="en-US" dirty="0" smtClean="0"/>
              <a:t>] </a:t>
            </a:r>
            <a:r>
              <a:rPr lang="en-US" dirty="0"/>
              <a:t> W.M. Pitts, E. Braun, R. Peacock, H. </a:t>
            </a:r>
            <a:r>
              <a:rPr lang="en-US" dirty="0" err="1"/>
              <a:t>Mitler</a:t>
            </a:r>
            <a:r>
              <a:rPr lang="en-US" dirty="0"/>
              <a:t>, E. Johnson, P. </a:t>
            </a:r>
            <a:r>
              <a:rPr lang="en-US" dirty="0" err="1"/>
              <a:t>Reneke</a:t>
            </a:r>
            <a:r>
              <a:rPr lang="en-US" dirty="0"/>
              <a:t>, </a:t>
            </a:r>
            <a:r>
              <a:rPr lang="en-US" dirty="0" smtClean="0"/>
              <a:t>and</a:t>
            </a:r>
          </a:p>
          <a:p>
            <a:r>
              <a:rPr lang="en-US" dirty="0"/>
              <a:t> </a:t>
            </a:r>
            <a:r>
              <a:rPr lang="en-US" dirty="0" smtClean="0"/>
              <a:t>       L.G</a:t>
            </a:r>
            <a:r>
              <a:rPr lang="en-US" dirty="0"/>
              <a:t>. Blevins. Temperature uncertainties for bare-bead and </a:t>
            </a:r>
            <a:r>
              <a:rPr lang="en-US" dirty="0" smtClean="0"/>
              <a:t>aspirated</a:t>
            </a:r>
          </a:p>
          <a:p>
            <a:r>
              <a:rPr lang="en-US" dirty="0"/>
              <a:t> </a:t>
            </a:r>
            <a:r>
              <a:rPr lang="en-US" dirty="0" smtClean="0"/>
              <a:t>       thermocouple </a:t>
            </a:r>
            <a:r>
              <a:rPr lang="en-US" dirty="0"/>
              <a:t>measurements in fire environments. ASTM </a:t>
            </a:r>
            <a:r>
              <a:rPr lang="en-US" dirty="0" smtClean="0"/>
              <a:t>Special </a:t>
            </a:r>
          </a:p>
          <a:p>
            <a:r>
              <a:rPr lang="en-US" dirty="0"/>
              <a:t> </a:t>
            </a:r>
            <a:r>
              <a:rPr lang="en-US" dirty="0" smtClean="0"/>
              <a:t>       Technical </a:t>
            </a:r>
            <a:r>
              <a:rPr lang="en-US" dirty="0"/>
              <a:t>Publication, 1427:3–15, 2003. </a:t>
            </a:r>
            <a:endParaRPr lang="en-US" dirty="0" smtClean="0"/>
          </a:p>
          <a:p>
            <a:r>
              <a:rPr lang="en-US" dirty="0" smtClean="0"/>
              <a:t>  [</a:t>
            </a:r>
            <a:r>
              <a:rPr lang="en-US" dirty="0"/>
              <a:t>4</a:t>
            </a:r>
            <a:r>
              <a:rPr lang="en-US" dirty="0" smtClean="0"/>
              <a:t>] </a:t>
            </a:r>
            <a:r>
              <a:rPr lang="en-US" dirty="0"/>
              <a:t> A. Lock, M. Bundy, E.L. </a:t>
            </a:r>
            <a:r>
              <a:rPr lang="en-US" dirty="0" err="1"/>
              <a:t>Johnsson</a:t>
            </a:r>
            <a:r>
              <a:rPr lang="en-US" dirty="0"/>
              <a:t>, A. </a:t>
            </a:r>
            <a:r>
              <a:rPr lang="en-US" dirty="0" err="1"/>
              <a:t>Hamins</a:t>
            </a:r>
            <a:r>
              <a:rPr lang="en-US" dirty="0"/>
              <a:t>, G.H. </a:t>
            </a:r>
            <a:r>
              <a:rPr lang="en-US" dirty="0" err="1"/>
              <a:t>Ko</a:t>
            </a:r>
            <a:r>
              <a:rPr lang="en-US" dirty="0"/>
              <a:t>, C. Hwang, </a:t>
            </a:r>
            <a:r>
              <a:rPr lang="en-US" dirty="0" smtClean="0"/>
              <a:t>P.</a:t>
            </a:r>
          </a:p>
          <a:p>
            <a:r>
              <a:rPr lang="en-US" dirty="0"/>
              <a:t> </a:t>
            </a:r>
            <a:r>
              <a:rPr lang="en-US" dirty="0" smtClean="0"/>
              <a:t>       Fuss</a:t>
            </a:r>
            <a:r>
              <a:rPr lang="en-US" dirty="0"/>
              <a:t>, and R. Harris. Experimental study of the effects of fuel type, </a:t>
            </a:r>
            <a:r>
              <a:rPr lang="en-US" dirty="0" smtClean="0"/>
              <a:t>fuel</a:t>
            </a:r>
          </a:p>
          <a:p>
            <a:r>
              <a:rPr lang="en-US" dirty="0"/>
              <a:t> </a:t>
            </a:r>
            <a:r>
              <a:rPr lang="en-US" dirty="0" smtClean="0"/>
              <a:t>       distribution</a:t>
            </a:r>
            <a:r>
              <a:rPr lang="en-US" dirty="0"/>
              <a:t>, and vent size on full-scale </a:t>
            </a:r>
            <a:r>
              <a:rPr lang="en-US" dirty="0" err="1"/>
              <a:t>underventilated</a:t>
            </a:r>
            <a:r>
              <a:rPr lang="en-US" dirty="0"/>
              <a:t> compartment </a:t>
            </a:r>
            <a:r>
              <a:rPr lang="en-US" dirty="0" smtClean="0"/>
              <a:t>fires</a:t>
            </a:r>
          </a:p>
          <a:p>
            <a:r>
              <a:rPr lang="en-US" dirty="0" smtClean="0"/>
              <a:t>        in </a:t>
            </a:r>
            <a:r>
              <a:rPr lang="en-US" dirty="0"/>
              <a:t>an ISO 9705 room. NISTTN 1603, National Institute of Standards </a:t>
            </a:r>
            <a:r>
              <a:rPr lang="en-US" dirty="0" smtClean="0"/>
              <a:t>and  </a:t>
            </a:r>
          </a:p>
          <a:p>
            <a:r>
              <a:rPr lang="en-US" dirty="0"/>
              <a:t> </a:t>
            </a:r>
            <a:r>
              <a:rPr lang="en-US" dirty="0" smtClean="0"/>
              <a:t>       Technology</a:t>
            </a:r>
            <a:r>
              <a:rPr lang="en-US" dirty="0"/>
              <a:t>, Gaithersburg, MD, 2008. </a:t>
            </a:r>
          </a:p>
          <a:p>
            <a:r>
              <a:rPr lang="en-US" dirty="0" smtClean="0"/>
              <a:t>  [</a:t>
            </a:r>
            <a:r>
              <a:rPr lang="en-US" dirty="0"/>
              <a:t>5</a:t>
            </a:r>
            <a:r>
              <a:rPr lang="en-US" dirty="0" smtClean="0"/>
              <a:t>] </a:t>
            </a:r>
            <a:r>
              <a:rPr lang="en-US" dirty="0"/>
              <a:t> R.A. Bryant. A comparison of gas velocity measurements in a </a:t>
            </a:r>
            <a:r>
              <a:rPr lang="en-US" dirty="0" smtClean="0"/>
              <a:t>full-scale</a:t>
            </a:r>
          </a:p>
          <a:p>
            <a:r>
              <a:rPr lang="en-US" dirty="0"/>
              <a:t> </a:t>
            </a:r>
            <a:r>
              <a:rPr lang="en-US" dirty="0" smtClean="0"/>
              <a:t>       enclosure </a:t>
            </a:r>
            <a:r>
              <a:rPr lang="en-US" dirty="0"/>
              <a:t>fire. Fire Safety Journal, 44:793–800, 2009. </a:t>
            </a:r>
            <a:endParaRPr lang="en-US" dirty="0" smtClean="0"/>
          </a:p>
          <a:p>
            <a:r>
              <a:rPr lang="en-US" dirty="0" smtClean="0"/>
              <a:t>  [6] </a:t>
            </a:r>
            <a:r>
              <a:rPr lang="en-US" dirty="0"/>
              <a:t> W.M. Pitts, A.V. Murthy, J.L. de </a:t>
            </a:r>
            <a:r>
              <a:rPr lang="en-US" dirty="0" err="1"/>
              <a:t>Ris</a:t>
            </a:r>
            <a:r>
              <a:rPr lang="en-US" dirty="0"/>
              <a:t>, J. </a:t>
            </a:r>
            <a:r>
              <a:rPr lang="en-US" dirty="0" err="1"/>
              <a:t>Filtz</a:t>
            </a:r>
            <a:r>
              <a:rPr lang="en-US" dirty="0"/>
              <a:t>, K. </a:t>
            </a:r>
            <a:r>
              <a:rPr lang="en-US" dirty="0" err="1" smtClean="0"/>
              <a:t>Nygard</a:t>
            </a:r>
            <a:r>
              <a:rPr lang="en-US" dirty="0"/>
              <a:t>, D. Smith, and </a:t>
            </a:r>
            <a:r>
              <a:rPr lang="en-US" dirty="0" smtClean="0"/>
              <a:t>I.</a:t>
            </a:r>
          </a:p>
          <a:p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Wetterlund</a:t>
            </a:r>
            <a:r>
              <a:rPr lang="en-US" dirty="0"/>
              <a:t>. Round robin study of total heat flux gauge calibration at </a:t>
            </a:r>
            <a:r>
              <a:rPr lang="en-US" dirty="0" smtClean="0"/>
              <a:t>fire</a:t>
            </a:r>
          </a:p>
          <a:p>
            <a:r>
              <a:rPr lang="en-US" dirty="0"/>
              <a:t> </a:t>
            </a:r>
            <a:r>
              <a:rPr lang="en-US" dirty="0" smtClean="0"/>
              <a:t>       laboratories</a:t>
            </a:r>
            <a:r>
              <a:rPr lang="en-US" dirty="0"/>
              <a:t>. Fire Safety Journal, 41(6):459–475, 2006.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[4]  A. Lock, M. Bundy, E.L. </a:t>
            </a:r>
            <a:r>
              <a:rPr lang="en-US" dirty="0" err="1"/>
              <a:t>Johnsson</a:t>
            </a:r>
            <a:r>
              <a:rPr lang="en-US" dirty="0"/>
              <a:t>, A. </a:t>
            </a:r>
            <a:r>
              <a:rPr lang="en-US" dirty="0" err="1"/>
              <a:t>Hamins</a:t>
            </a:r>
            <a:r>
              <a:rPr lang="en-US" dirty="0"/>
              <a:t>, G.H. </a:t>
            </a:r>
            <a:r>
              <a:rPr lang="en-US" dirty="0" err="1"/>
              <a:t>Ko</a:t>
            </a:r>
            <a:r>
              <a:rPr lang="en-US" dirty="0"/>
              <a:t>, C. Hwang, P.</a:t>
            </a:r>
          </a:p>
          <a:p>
            <a:r>
              <a:rPr lang="en-US" dirty="0"/>
              <a:t>        Fuss, and R. Harris. Experimental study of the effects of fuel type, fuel</a:t>
            </a:r>
          </a:p>
          <a:p>
            <a:r>
              <a:rPr lang="en-US" dirty="0"/>
              <a:t>        distribution, and vent size on full-scale </a:t>
            </a:r>
            <a:r>
              <a:rPr lang="en-US" dirty="0" err="1"/>
              <a:t>underventilated</a:t>
            </a:r>
            <a:r>
              <a:rPr lang="en-US" dirty="0"/>
              <a:t> compartment fires</a:t>
            </a:r>
          </a:p>
          <a:p>
            <a:r>
              <a:rPr lang="en-US" dirty="0"/>
              <a:t>        in an ISO 9705 room. NISTTN 1603, National Institute of Standards and  </a:t>
            </a:r>
          </a:p>
          <a:p>
            <a:r>
              <a:rPr lang="en-US" dirty="0"/>
              <a:t>        Technology, Gaithersburg, MD, 2008. </a:t>
            </a:r>
          </a:p>
          <a:p>
            <a:r>
              <a:rPr lang="en-US" dirty="0"/>
              <a:t>  [5]  R.A. Bryant. A comparison of gas velocity measurements in a full-scale</a:t>
            </a:r>
          </a:p>
          <a:p>
            <a:r>
              <a:rPr lang="en-US" dirty="0"/>
              <a:t>        enclosure fire. Fire Safety Journal, 44:793–800, 2009. </a:t>
            </a:r>
          </a:p>
          <a:p>
            <a:r>
              <a:rPr lang="en-US" dirty="0"/>
              <a:t>  [6]  W.M. Pitts, A.V. Murthy, J.L. de </a:t>
            </a:r>
            <a:r>
              <a:rPr lang="en-US" dirty="0" err="1"/>
              <a:t>Ris</a:t>
            </a:r>
            <a:r>
              <a:rPr lang="en-US" dirty="0"/>
              <a:t>, J. </a:t>
            </a:r>
            <a:r>
              <a:rPr lang="en-US" dirty="0" err="1"/>
              <a:t>Filtz</a:t>
            </a:r>
            <a:r>
              <a:rPr lang="en-US" dirty="0"/>
              <a:t>, K. </a:t>
            </a:r>
            <a:r>
              <a:rPr lang="en-US" dirty="0" err="1"/>
              <a:t>Nygard</a:t>
            </a:r>
            <a:r>
              <a:rPr lang="en-US" dirty="0"/>
              <a:t>, D. Smith, and I.</a:t>
            </a:r>
          </a:p>
          <a:p>
            <a:r>
              <a:rPr lang="en-US" dirty="0"/>
              <a:t>        </a:t>
            </a:r>
            <a:r>
              <a:rPr lang="en-US" dirty="0" err="1"/>
              <a:t>Wetterlund</a:t>
            </a:r>
            <a:r>
              <a:rPr lang="en-US" dirty="0"/>
              <a:t>. Round robin study of total heat flux gauge calibration at fire</a:t>
            </a:r>
          </a:p>
          <a:p>
            <a:r>
              <a:rPr lang="en-US" dirty="0"/>
              <a:t>        laboratories. Fire Safety Journal, 41(6):459–475, 2006. </a:t>
            </a:r>
            <a:r>
              <a:rPr lang="en-US" dirty="0" smtClean="0"/>
              <a:t>  </a:t>
            </a:r>
          </a:p>
          <a:p>
            <a:r>
              <a:rPr lang="en-US" dirty="0" smtClean="0"/>
              <a:t>[7] B</a:t>
            </a:r>
            <a:r>
              <a:rPr lang="en-US" dirty="0"/>
              <a:t>. </a:t>
            </a:r>
            <a:r>
              <a:rPr lang="en-US" dirty="0" err="1"/>
              <a:t>McCaffery</a:t>
            </a:r>
            <a:r>
              <a:rPr lang="en-US" dirty="0"/>
              <a:t>, J. </a:t>
            </a:r>
            <a:r>
              <a:rPr lang="en-US" dirty="0" err="1"/>
              <a:t>Quintiere</a:t>
            </a:r>
            <a:r>
              <a:rPr lang="en-US" dirty="0"/>
              <a:t>, and M. </a:t>
            </a:r>
            <a:r>
              <a:rPr lang="en-US" dirty="0" err="1"/>
              <a:t>Harkleroad</a:t>
            </a:r>
            <a:r>
              <a:rPr lang="en-US" dirty="0"/>
              <a:t>. Estimating Room </a:t>
            </a:r>
            <a:r>
              <a:rPr lang="en-US" dirty="0" smtClean="0"/>
              <a:t>Fire</a:t>
            </a:r>
          </a:p>
          <a:p>
            <a:r>
              <a:rPr lang="en-US" dirty="0"/>
              <a:t> </a:t>
            </a:r>
            <a:r>
              <a:rPr lang="en-US" dirty="0" smtClean="0"/>
              <a:t>      Temperatures </a:t>
            </a:r>
            <a:r>
              <a:rPr lang="en-US" dirty="0"/>
              <a:t>and the Likelihood of Flashover Using Fire Test </a:t>
            </a:r>
            <a:r>
              <a:rPr lang="en-US" dirty="0" smtClean="0"/>
              <a:t>Data</a:t>
            </a:r>
          </a:p>
          <a:p>
            <a:r>
              <a:rPr lang="en-US" dirty="0"/>
              <a:t> </a:t>
            </a:r>
            <a:r>
              <a:rPr lang="en-US" dirty="0" smtClean="0"/>
              <a:t>      Correlations</a:t>
            </a:r>
            <a:r>
              <a:rPr lang="en-US" dirty="0"/>
              <a:t>. Fire Technology, 17(2):98–119, 1981.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[8] </a:t>
            </a:r>
            <a:r>
              <a:rPr lang="en-US" dirty="0"/>
              <a:t>K. Hill, J. </a:t>
            </a:r>
            <a:r>
              <a:rPr lang="en-US" dirty="0" err="1"/>
              <a:t>Dreisbach</a:t>
            </a:r>
            <a:r>
              <a:rPr lang="en-US" dirty="0"/>
              <a:t>, F. </a:t>
            </a:r>
            <a:r>
              <a:rPr lang="en-US" dirty="0" err="1"/>
              <a:t>Joglar</a:t>
            </a:r>
            <a:r>
              <a:rPr lang="en-US" dirty="0"/>
              <a:t>, B. </a:t>
            </a:r>
            <a:r>
              <a:rPr lang="en-US" dirty="0" err="1"/>
              <a:t>Najafi</a:t>
            </a:r>
            <a:r>
              <a:rPr lang="en-US" dirty="0"/>
              <a:t>, K. </a:t>
            </a:r>
            <a:r>
              <a:rPr lang="en-US" dirty="0" err="1"/>
              <a:t>McGrattan</a:t>
            </a:r>
            <a:r>
              <a:rPr lang="en-US" dirty="0"/>
              <a:t>, R. Peacock, and A. </a:t>
            </a:r>
            <a:r>
              <a:rPr lang="en-US" dirty="0" err="1"/>
              <a:t>Hamins</a:t>
            </a:r>
            <a:r>
              <a:rPr lang="en-US" dirty="0"/>
              <a:t>. Verification and Validation of Selected Fire Models for Nuclear Power Plant Applications. NUREG-1824, United States Nuclear Regulatory Commission, Washington, DC, 2007.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[20] D. Gross. Data Sources for Parameters Used in Predictive Modeling of Fire Growth and Smoke Spread. NBSIR 85-3223, National Bureau of Standards (now NIST), Gaithersburg, Maryland, September 1988. </a:t>
            </a:r>
            <a:endParaRPr lang="en-US" dirty="0"/>
          </a:p>
          <a:p>
            <a:r>
              <a:rPr lang="en-US" dirty="0"/>
              <a:t>[21] USG Corporation, Chicago, IL. USG DUROCK Brand Cement Board Submittal Sheet CB399, 2016.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[22]  K. </a:t>
            </a:r>
            <a:r>
              <a:rPr lang="en-US" dirty="0" err="1"/>
              <a:t>McGrattan</a:t>
            </a:r>
            <a:r>
              <a:rPr lang="en-US" dirty="0"/>
              <a:t> and B. </a:t>
            </a:r>
            <a:r>
              <a:rPr lang="en-US" dirty="0" err="1"/>
              <a:t>Toman</a:t>
            </a:r>
            <a:r>
              <a:rPr lang="en-US" dirty="0"/>
              <a:t>. Quantifying the predictive uncertainty of </a:t>
            </a:r>
            <a:r>
              <a:rPr lang="en-US" dirty="0" smtClean="0"/>
              <a:t>complex </a:t>
            </a:r>
            <a:r>
              <a:rPr lang="en-US" dirty="0"/>
              <a:t>numerical models. </a:t>
            </a:r>
            <a:r>
              <a:rPr lang="en-US" dirty="0" err="1"/>
              <a:t>Metrologia</a:t>
            </a:r>
            <a:r>
              <a:rPr lang="en-US" dirty="0"/>
              <a:t>, 48:173–180, 2011. </a:t>
            </a:r>
            <a:endParaRPr lang="en-US" dirty="0"/>
          </a:p>
          <a:p>
            <a:r>
              <a:rPr lang="en-US" dirty="0"/>
              <a:t>[23]  M.L. </a:t>
            </a:r>
            <a:r>
              <a:rPr lang="en-US" dirty="0" err="1"/>
              <a:t>Janssens</a:t>
            </a:r>
            <a:r>
              <a:rPr lang="en-US" dirty="0"/>
              <a:t> and H.C. Tran. Data Reduction of Room Tests for Zone Model Validation. Journal of Fire Science, 10:528–555, 1992.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70" y="1417638"/>
            <a:ext cx="6576060" cy="52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D-F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14008</TotalTime>
  <Words>1950</Words>
  <Application>Microsoft Macintosh PowerPoint</Application>
  <PresentationFormat>On-screen Show (4:3)</PresentationFormat>
  <Paragraphs>360</Paragraphs>
  <Slides>83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Calibri</vt:lpstr>
      <vt:lpstr>Cambria Math</vt:lpstr>
      <vt:lpstr>Mangal</vt:lpstr>
      <vt:lpstr>Times New Roman</vt:lpstr>
      <vt:lpstr>Wingdings</vt:lpstr>
      <vt:lpstr>Arial</vt:lpstr>
      <vt:lpstr>UMD-FP</vt:lpstr>
      <vt:lpstr>Analysis of Propane Gas Fire Experiments and Simulations in Residential Scale Structures</vt:lpstr>
      <vt:lpstr>PowerPoint Presentation</vt:lpstr>
      <vt:lpstr>Introduction</vt:lpstr>
      <vt:lpstr>Fire Dynamics Simulator</vt:lpstr>
      <vt:lpstr>Verification vs. Validation</vt:lpstr>
      <vt:lpstr>Experimental Setup</vt:lpstr>
      <vt:lpstr>East Structure</vt:lpstr>
      <vt:lpstr>East Structure</vt:lpstr>
      <vt:lpstr>West Structure</vt:lpstr>
      <vt:lpstr>West Structure – 1st Floor</vt:lpstr>
      <vt:lpstr>West Structure – 2nd Floor</vt:lpstr>
      <vt:lpstr>Fire Source</vt:lpstr>
      <vt:lpstr>Fire Source</vt:lpstr>
      <vt:lpstr>Fire Source</vt:lpstr>
      <vt:lpstr>Instrumentation</vt:lpstr>
      <vt:lpstr>Thermocouples</vt:lpstr>
      <vt:lpstr>Thermocouple Arrays</vt:lpstr>
      <vt:lpstr>Thermocouple Arrays</vt:lpstr>
      <vt:lpstr>Thermocouple Arrays</vt:lpstr>
      <vt:lpstr>Gas Sampling</vt:lpstr>
      <vt:lpstr>Gas Sampling</vt:lpstr>
      <vt:lpstr>Gas Sampling</vt:lpstr>
      <vt:lpstr>Gas Sampling</vt:lpstr>
      <vt:lpstr>Bi-Directional Probes</vt:lpstr>
      <vt:lpstr>BDP Array</vt:lpstr>
      <vt:lpstr>BDP Array</vt:lpstr>
      <vt:lpstr>Total Heat Flux</vt:lpstr>
      <vt:lpstr>Heat Flux Gauges</vt:lpstr>
      <vt:lpstr>Heat Flux Gauges </vt:lpstr>
      <vt:lpstr>Experimental Procedures</vt:lpstr>
      <vt:lpstr>Overview of Experiments</vt:lpstr>
      <vt:lpstr>Tests 2-4 Heat Release Rate</vt:lpstr>
      <vt:lpstr>Tests 2-4</vt:lpstr>
      <vt:lpstr>Tests 2-4</vt:lpstr>
      <vt:lpstr>Test 5</vt:lpstr>
      <vt:lpstr>Test 5</vt:lpstr>
      <vt:lpstr>Test 6</vt:lpstr>
      <vt:lpstr>Tests 22 &amp; 23</vt:lpstr>
      <vt:lpstr>Tests 24 &amp; 25</vt:lpstr>
      <vt:lpstr>Tests 24 &amp; 25</vt:lpstr>
      <vt:lpstr>FDS Simulation Description</vt:lpstr>
      <vt:lpstr>Computational Domain</vt:lpstr>
      <vt:lpstr>Computational Domain</vt:lpstr>
      <vt:lpstr>Grid Cell Size Selection</vt:lpstr>
      <vt:lpstr>Grid Cell Size Selection</vt:lpstr>
      <vt:lpstr>Mesh Sensitivity Analysis</vt:lpstr>
      <vt:lpstr>Mesh Sensitivity Analysis</vt:lpstr>
      <vt:lpstr>Mesh Sensitivity Analysis</vt:lpstr>
      <vt:lpstr>Mesh Sensitivity Analysis</vt:lpstr>
      <vt:lpstr>Grid Cell Size Selection</vt:lpstr>
      <vt:lpstr>Source Fire Characterization</vt:lpstr>
      <vt:lpstr>Other Defined Parameters</vt:lpstr>
      <vt:lpstr>Results and Discussion</vt:lpstr>
      <vt:lpstr>Types of Data Plots</vt:lpstr>
      <vt:lpstr>Summary Plots</vt:lpstr>
      <vt:lpstr>Summary Plots</vt:lpstr>
      <vt:lpstr>Summary Plots</vt:lpstr>
      <vt:lpstr>HGL Temperature Estimation</vt:lpstr>
      <vt:lpstr>PowerPoint Presentation</vt:lpstr>
      <vt:lpstr>HGL Data Plot – Test 22</vt:lpstr>
      <vt:lpstr>HGL Summary Plot</vt:lpstr>
      <vt:lpstr>Ceiling Jet Data Plot – Test 4</vt:lpstr>
      <vt:lpstr>Ceiling Jet Summary Plot</vt:lpstr>
      <vt:lpstr>TC Array Data Plot – Test 4</vt:lpstr>
      <vt:lpstr>TC Array Summary Plot</vt:lpstr>
      <vt:lpstr>O2 Concentration Data Plot – Test 24</vt:lpstr>
      <vt:lpstr>O2 Concentration Summary Plot</vt:lpstr>
      <vt:lpstr>CO2 Concentration Data Plot – Test 6</vt:lpstr>
      <vt:lpstr>CO2 Concentration Summary Plot</vt:lpstr>
      <vt:lpstr>Gas Velocity Data Plot – Test 6</vt:lpstr>
      <vt:lpstr>Gas Velocity Summary Plot</vt:lpstr>
      <vt:lpstr>Heat Flux Data Plot – Test 3 </vt:lpstr>
      <vt:lpstr>Heat Flux Summary Plot</vt:lpstr>
      <vt:lpstr>Summary of Results</vt:lpstr>
      <vt:lpstr>Summary of Results</vt:lpstr>
      <vt:lpstr>Summary of Results</vt:lpstr>
      <vt:lpstr>Conclusion</vt:lpstr>
      <vt:lpstr>Conclusion</vt:lpstr>
      <vt:lpstr>Acknowledgements</vt:lpstr>
      <vt:lpstr>Questions?</vt:lpstr>
      <vt:lpstr>Timing Information</vt:lpstr>
      <vt:lpstr>References</vt:lpstr>
      <vt:lpstr>References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Soot Oxidation in Hydrocarbon-Free Flames</dc:title>
  <dc:creator>Haiqing Guo</dc:creator>
  <cp:lastModifiedBy>Willi, Joseph</cp:lastModifiedBy>
  <cp:revision>790</cp:revision>
  <cp:lastPrinted>2017-05-04T15:31:53Z</cp:lastPrinted>
  <dcterms:created xsi:type="dcterms:W3CDTF">2006-08-16T00:00:00Z</dcterms:created>
  <dcterms:modified xsi:type="dcterms:W3CDTF">2017-05-05T06:21:40Z</dcterms:modified>
</cp:coreProperties>
</file>